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</p:sldMasterIdLst>
  <p:notesMasterIdLst>
    <p:notesMasterId r:id="rId33"/>
  </p:notesMasterIdLst>
  <p:handoutMasterIdLst>
    <p:handoutMasterId r:id="rId34"/>
  </p:handoutMasterIdLst>
  <p:sldIdLst>
    <p:sldId id="474" r:id="rId2"/>
    <p:sldId id="475" r:id="rId3"/>
    <p:sldId id="379" r:id="rId4"/>
    <p:sldId id="444" r:id="rId5"/>
    <p:sldId id="445" r:id="rId6"/>
    <p:sldId id="446" r:id="rId7"/>
    <p:sldId id="447" r:id="rId8"/>
    <p:sldId id="448" r:id="rId9"/>
    <p:sldId id="449" r:id="rId10"/>
    <p:sldId id="476" r:id="rId11"/>
    <p:sldId id="450" r:id="rId12"/>
    <p:sldId id="451" r:id="rId13"/>
    <p:sldId id="452" r:id="rId14"/>
    <p:sldId id="453" r:id="rId15"/>
    <p:sldId id="454" r:id="rId16"/>
    <p:sldId id="455" r:id="rId17"/>
    <p:sldId id="456" r:id="rId18"/>
    <p:sldId id="457" r:id="rId19"/>
    <p:sldId id="458" r:id="rId20"/>
    <p:sldId id="459" r:id="rId21"/>
    <p:sldId id="460" r:id="rId22"/>
    <p:sldId id="461" r:id="rId23"/>
    <p:sldId id="462" r:id="rId24"/>
    <p:sldId id="463" r:id="rId25"/>
    <p:sldId id="464" r:id="rId26"/>
    <p:sldId id="465" r:id="rId27"/>
    <p:sldId id="466" r:id="rId28"/>
    <p:sldId id="467" r:id="rId29"/>
    <p:sldId id="468" r:id="rId30"/>
    <p:sldId id="469" r:id="rId31"/>
    <p:sldId id="383" r:id="rId32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105"/>
    <a:srgbClr val="44D1E4"/>
    <a:srgbClr val="F21C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7AC3CCA-C797-4891-BE02-D94E43425B78}" styleName="Mittlere Formatvorlag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43" autoAdjust="0"/>
    <p:restoredTop sz="91551" autoAdjust="0"/>
  </p:normalViewPr>
  <p:slideViewPr>
    <p:cSldViewPr>
      <p:cViewPr varScale="1">
        <p:scale>
          <a:sx n="102" d="100"/>
          <a:sy n="102" d="100"/>
        </p:scale>
        <p:origin x="1368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8" d="100"/>
        <a:sy n="128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E3FFF9-2C6B-904A-A7A1-8AD65669E586}" type="datetimeFigureOut">
              <a:rPr lang="es-ES" smtClean="0"/>
              <a:t>7/3/18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7CBF27-8F8F-1C41-8E8C-4AC8AE88658A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715024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D68AD9-843E-44D0-A4CE-D767A8C54071}" type="datetimeFigureOut">
              <a:rPr lang="es-MX" smtClean="0"/>
              <a:pPr/>
              <a:t>07/03/18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9B5F39-221A-4543-9DFB-AE39B35278DE}" type="slidenum">
              <a:rPr lang="es-MX" smtClean="0"/>
              <a:pPr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6257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 err="1"/>
              <a:t>Madmex</a:t>
            </a:r>
            <a:r>
              <a:rPr lang="es-ES" dirty="0"/>
              <a:t>=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Satellite Forest Monitoring system</a:t>
            </a:r>
            <a:endParaRPr lang="en-US" sz="1200" dirty="0">
              <a:cs typeface="Arial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chemeClr val="bg1"/>
                </a:solidFill>
                <a:cs typeface="Arial" pitchFamily="34" charset="0"/>
              </a:rPr>
              <a:t>Operational wall-to-wall system based on satellite remote sensing data, with a sampling approach to assess historical deforestation and degradation rates. Changes in forest area to be assessed in order to fulfil the IPCC Tier 3 reporting requirements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B5F39-221A-4543-9DFB-AE39B35278DE}" type="slidenum">
              <a:rPr lang="es-MX" smtClean="0"/>
              <a:pPr/>
              <a:t>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373966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 err="1"/>
              <a:t>Madmex</a:t>
            </a:r>
            <a:r>
              <a:rPr lang="es-ES" dirty="0"/>
              <a:t>=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Satellite Forest Monitoring system</a:t>
            </a:r>
            <a:endParaRPr lang="en-US" sz="1200" dirty="0">
              <a:cs typeface="Arial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chemeClr val="bg1"/>
                </a:solidFill>
                <a:cs typeface="Arial" pitchFamily="34" charset="0"/>
              </a:rPr>
              <a:t>Operational wall-to-wall system based on satellite remote sensing data, with a sampling approach to assess historical deforestation and degradation rates. Changes in forest area to be assessed in order to fulfil the IPCC Tier 3 reporting requirements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B5F39-221A-4543-9DFB-AE39B35278DE}" type="slidenum">
              <a:rPr lang="es-MX" smtClean="0"/>
              <a:pPr/>
              <a:t>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701400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MX" sz="1200" noProof="0" dirty="0"/>
              <a:t>insumos: 23 variables, se analizaron más que 50 variables de datos in situ (interpolados) y datos de percepción remota, </a:t>
            </a:r>
          </a:p>
          <a:p>
            <a:r>
              <a:rPr lang="es-MX" sz="1200" noProof="0" dirty="0"/>
              <a:t>la</a:t>
            </a:r>
            <a:r>
              <a:rPr lang="es-MX" sz="1200" baseline="0" noProof="0" dirty="0"/>
              <a:t> red bayesiana permitió una analisis del valor explicativo de cada variable, con base en este, se reducjó el numero de variables a 23.</a:t>
            </a:r>
            <a:endParaRPr lang="es-MX" sz="1200" noProof="0" dirty="0"/>
          </a:p>
          <a:p>
            <a:r>
              <a:rPr lang="es-MX" sz="1200" noProof="0" dirty="0"/>
              <a:t>listado completo de los variables actualmente usados en lamina: 31</a:t>
            </a:r>
          </a:p>
          <a:p>
            <a:r>
              <a:rPr lang="es-MX" sz="1200" noProof="0" dirty="0"/>
              <a:t>esta representación muestra la probabilidad</a:t>
            </a:r>
            <a:r>
              <a:rPr lang="es-MX" sz="1200" baseline="0" noProof="0" dirty="0"/>
              <a:t> de que un pixel del tamaño 1km*1km sea integro ecologicamente</a:t>
            </a:r>
          </a:p>
          <a:p>
            <a:r>
              <a:rPr lang="es-MX" sz="1200" baseline="0" noProof="0" dirty="0"/>
              <a:t>insumos son varios y se obtuvieron a través del inventario nacional forestal, datos PR y datos del SNIB</a:t>
            </a:r>
          </a:p>
          <a:p>
            <a:endParaRPr lang="es-MX" sz="1200" baseline="0" noProof="0" dirty="0"/>
          </a:p>
          <a:p>
            <a:r>
              <a:rPr lang="en-GB" sz="1200" dirty="0"/>
              <a:t>Integration of the output from various models is not always easy, but a Bayesian network approach may help.</a:t>
            </a:r>
          </a:p>
          <a:p>
            <a:r>
              <a:rPr lang="en-GB" sz="1200" dirty="0"/>
              <a:t>Other sources of knowledge, such as data from various sources and even expert opinion can be incorporated as they may provide “evidence” in the Bayesian model terms.</a:t>
            </a:r>
          </a:p>
          <a:p>
            <a:r>
              <a:rPr lang="en-GB" sz="1200" dirty="0"/>
              <a:t>Ecosystem integrity and trans-discipline</a:t>
            </a:r>
          </a:p>
          <a:p>
            <a:pPr marL="171450" indent="-171450">
              <a:buFont typeface="Arial"/>
              <a:buChar char="•"/>
            </a:pPr>
            <a:r>
              <a:rPr lang="en-GB" sz="1200" dirty="0"/>
              <a:t>Linkage between ecology and the design of public policy.</a:t>
            </a:r>
          </a:p>
          <a:p>
            <a:pPr marL="171450" indent="-171450">
              <a:buFont typeface="Arial"/>
              <a:buChar char="•"/>
            </a:pPr>
            <a:r>
              <a:rPr lang="en-GB" sz="1200" dirty="0"/>
              <a:t>It confronts the dilemma ¿aseptic sciences vs. a prescriptive one?</a:t>
            </a:r>
          </a:p>
          <a:p>
            <a:pPr marL="171450" indent="-171450">
              <a:buFont typeface="Arial"/>
              <a:buChar char="•"/>
            </a:pPr>
            <a:r>
              <a:rPr lang="en-GB" sz="1200" dirty="0"/>
              <a:t>Articulates the evolution that goes from and ecology </a:t>
            </a:r>
            <a:r>
              <a:rPr lang="en-GB" sz="1200" i="1" dirty="0" err="1"/>
              <a:t>sensu</a:t>
            </a:r>
            <a:r>
              <a:rPr lang="en-GB" sz="1200" i="1" dirty="0"/>
              <a:t> </a:t>
            </a:r>
            <a:r>
              <a:rPr lang="en-GB" sz="1200" i="1" dirty="0" err="1"/>
              <a:t>stricto</a:t>
            </a:r>
            <a:r>
              <a:rPr lang="en-GB" sz="1200" i="1" dirty="0"/>
              <a:t> </a:t>
            </a:r>
            <a:r>
              <a:rPr lang="en-GB" sz="1200" dirty="0"/>
              <a:t>towards an emerging sustainability science.</a:t>
            </a:r>
          </a:p>
          <a:p>
            <a:pPr marL="0" indent="0">
              <a:buFont typeface="Arial"/>
              <a:buNone/>
            </a:pPr>
            <a:r>
              <a:rPr lang="en-GB" dirty="0"/>
              <a:t>Challenges</a:t>
            </a:r>
            <a:endParaRPr lang="en-GB" sz="1200" dirty="0"/>
          </a:p>
          <a:p>
            <a:pPr marL="171450" lvl="0" indent="-171450">
              <a:buFont typeface="Arial"/>
              <a:buChar char="•"/>
            </a:pPr>
            <a:r>
              <a:rPr lang="en-GB" sz="1200" dirty="0"/>
              <a:t>What are the baseline conditions of EI? (Natural variability inter-ecosystem)</a:t>
            </a:r>
            <a:endParaRPr lang="es-ES" sz="1200" dirty="0"/>
          </a:p>
          <a:p>
            <a:pPr marL="171450" lvl="0" indent="-171450">
              <a:buFont typeface="Arial"/>
              <a:buChar char="•"/>
            </a:pPr>
            <a:r>
              <a:rPr lang="en-GB" sz="1200" dirty="0"/>
              <a:t>How does the natural range of variability in the processes and patterns of biodiversity influence the index? (Natural variability intra-ecosystem)</a:t>
            </a:r>
            <a:endParaRPr lang="es-ES" sz="1200" dirty="0"/>
          </a:p>
          <a:p>
            <a:pPr marL="171450" lvl="0" indent="-171450">
              <a:buFont typeface="Arial"/>
              <a:buChar char="•"/>
            </a:pPr>
            <a:r>
              <a:rPr lang="en-GB" sz="1200" dirty="0"/>
              <a:t>How far removed can a species/community be from a natural state and still retain viability/integrity?</a:t>
            </a:r>
            <a:endParaRPr lang="es-ES" sz="1200" dirty="0"/>
          </a:p>
          <a:p>
            <a:pPr marL="171450" lvl="0" indent="-171450">
              <a:buFont typeface="Arial"/>
              <a:buChar char="•"/>
            </a:pPr>
            <a:r>
              <a:rPr lang="en-GB" sz="1200" dirty="0"/>
              <a:t>Are there any non-</a:t>
            </a:r>
            <a:r>
              <a:rPr lang="en-GB" sz="1200" dirty="0" err="1"/>
              <a:t>linearities</a:t>
            </a:r>
            <a:r>
              <a:rPr lang="en-GB" sz="1200" dirty="0"/>
              <a:t> in the responses of ecosystem integrity that might indicate “tipping points” in a system? </a:t>
            </a:r>
            <a:endParaRPr lang="es-ES" sz="1200" dirty="0"/>
          </a:p>
          <a:p>
            <a:endParaRPr lang="es-ES" sz="1200" dirty="0"/>
          </a:p>
          <a:p>
            <a:pPr marL="0" indent="0">
              <a:buFont typeface="Arial"/>
              <a:buNone/>
            </a:pPr>
            <a:endParaRPr lang="en-GB" sz="1200" dirty="0"/>
          </a:p>
          <a:p>
            <a:endParaRPr lang="es-MX" sz="1200" baseline="0" noProof="0" dirty="0"/>
          </a:p>
          <a:p>
            <a:endParaRPr lang="es-MX" sz="1200" noProof="0" dirty="0"/>
          </a:p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B5F39-221A-4543-9DFB-AE39B35278DE}" type="slidenum">
              <a:rPr lang="es-MX" smtClean="0"/>
              <a:pPr/>
              <a:t>31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798504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9A10C-48B6-4F75-BBEA-6BC5144EDE3A}" type="datetimeFigureOut">
              <a:rPr lang="es-MX" smtClean="0"/>
              <a:pPr/>
              <a:t>07/03/18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6BCC7-B2EE-4DB1-9E8A-2E1849E2EC3F}" type="slidenum">
              <a:rPr lang="es-MX" smtClean="0"/>
              <a:pPr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80539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9A10C-48B6-4F75-BBEA-6BC5144EDE3A}" type="datetimeFigureOut">
              <a:rPr lang="es-MX" smtClean="0"/>
              <a:pPr/>
              <a:t>07/03/18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6BCC7-B2EE-4DB1-9E8A-2E1849E2EC3F}" type="slidenum">
              <a:rPr lang="es-MX" smtClean="0"/>
              <a:pPr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871280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9A10C-48B6-4F75-BBEA-6BC5144EDE3A}" type="datetimeFigureOut">
              <a:rPr lang="es-MX" smtClean="0"/>
              <a:pPr/>
              <a:t>07/03/18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6BCC7-B2EE-4DB1-9E8A-2E1849E2EC3F}" type="slidenum">
              <a:rPr lang="es-MX" smtClean="0"/>
              <a:pPr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69500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9A10C-48B6-4F75-BBEA-6BC5144EDE3A}" type="datetimeFigureOut">
              <a:rPr lang="es-MX" smtClean="0"/>
              <a:pPr/>
              <a:t>07/03/18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6BCC7-B2EE-4DB1-9E8A-2E1849E2EC3F}" type="slidenum">
              <a:rPr lang="es-MX" smtClean="0"/>
              <a:pPr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599326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9A10C-48B6-4F75-BBEA-6BC5144EDE3A}" type="datetimeFigureOut">
              <a:rPr lang="es-MX" smtClean="0"/>
              <a:pPr/>
              <a:t>07/03/18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6BCC7-B2EE-4DB1-9E8A-2E1849E2EC3F}" type="slidenum">
              <a:rPr lang="es-MX" smtClean="0"/>
              <a:pPr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57557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9A10C-48B6-4F75-BBEA-6BC5144EDE3A}" type="datetimeFigureOut">
              <a:rPr lang="es-MX" smtClean="0"/>
              <a:pPr/>
              <a:t>07/03/18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6BCC7-B2EE-4DB1-9E8A-2E1849E2EC3F}" type="slidenum">
              <a:rPr lang="es-MX" smtClean="0"/>
              <a:pPr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377126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9A10C-48B6-4F75-BBEA-6BC5144EDE3A}" type="datetimeFigureOut">
              <a:rPr lang="es-MX" smtClean="0"/>
              <a:pPr/>
              <a:t>07/03/18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6BCC7-B2EE-4DB1-9E8A-2E1849E2EC3F}" type="slidenum">
              <a:rPr lang="es-MX" smtClean="0"/>
              <a:pPr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12281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9A10C-48B6-4F75-BBEA-6BC5144EDE3A}" type="datetimeFigureOut">
              <a:rPr lang="es-MX" smtClean="0"/>
              <a:pPr/>
              <a:t>07/03/18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6BCC7-B2EE-4DB1-9E8A-2E1849E2EC3F}" type="slidenum">
              <a:rPr lang="es-MX" smtClean="0"/>
              <a:pPr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22333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9A10C-48B6-4F75-BBEA-6BC5144EDE3A}" type="datetimeFigureOut">
              <a:rPr lang="es-MX" smtClean="0"/>
              <a:pPr/>
              <a:t>07/03/18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6BCC7-B2EE-4DB1-9E8A-2E1849E2EC3F}" type="slidenum">
              <a:rPr lang="es-MX" smtClean="0"/>
              <a:pPr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15306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9A10C-48B6-4F75-BBEA-6BC5144EDE3A}" type="datetimeFigureOut">
              <a:rPr lang="es-MX" smtClean="0"/>
              <a:pPr/>
              <a:t>07/03/18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6BCC7-B2EE-4DB1-9E8A-2E1849E2EC3F}" type="slidenum">
              <a:rPr lang="es-MX" smtClean="0"/>
              <a:pPr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99671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9A10C-48B6-4F75-BBEA-6BC5144EDE3A}" type="datetimeFigureOut">
              <a:rPr lang="es-MX" smtClean="0"/>
              <a:pPr/>
              <a:t>07/03/18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6BCC7-B2EE-4DB1-9E8A-2E1849E2EC3F}" type="slidenum">
              <a:rPr lang="es-MX" smtClean="0"/>
              <a:pPr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827987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2000" b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F9A10C-48B6-4F75-BBEA-6BC5144EDE3A}" type="datetimeFigureOut">
              <a:rPr lang="es-MX" smtClean="0"/>
              <a:pPr/>
              <a:t>07/03/18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96BCC7-B2EE-4DB1-9E8A-2E1849E2EC3F}" type="slidenum">
              <a:rPr lang="es-MX" smtClean="0"/>
              <a:pPr/>
              <a:t>‹#›</a:t>
            </a:fld>
            <a:endParaRPr lang="es-MX"/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07504" y="130031"/>
            <a:ext cx="900265" cy="764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716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12" Type="http://schemas.openxmlformats.org/officeDocument/2006/relationships/image" Target="../media/image38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11" Type="http://schemas.openxmlformats.org/officeDocument/2006/relationships/image" Target="../media/image37.jpeg"/><Relationship Id="rId5" Type="http://schemas.openxmlformats.org/officeDocument/2006/relationships/image" Target="../media/image31.jpeg"/><Relationship Id="rId10" Type="http://schemas.openxmlformats.org/officeDocument/2006/relationships/image" Target="../media/image36.pn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tif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1520" y="1412776"/>
            <a:ext cx="856895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2800" b="1" i="1" dirty="0">
                <a:ln w="1905"/>
                <a:solidFill>
                  <a:srgbClr val="8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Sistema Nacional </a:t>
            </a:r>
          </a:p>
          <a:p>
            <a:pPr algn="ctr"/>
            <a:r>
              <a:rPr lang="es-ES_tradnl" sz="2800" b="1" i="1" dirty="0">
                <a:ln w="1905"/>
                <a:solidFill>
                  <a:srgbClr val="8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de Monitoreo de la Biodiversidad</a:t>
            </a:r>
          </a:p>
          <a:p>
            <a:r>
              <a:rPr lang="es-ES_tradnl" sz="2400" i="1" dirty="0">
                <a:ln w="1905"/>
                <a:solidFill>
                  <a:srgbClr val="8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Sub-Sistemas: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_tradnl" sz="2400" i="1" dirty="0">
                <a:ln w="1905"/>
                <a:solidFill>
                  <a:srgbClr val="8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SAC-MOD, CONAFOR, Terrestre, cobertura nacional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_tradnl" sz="2400" i="1" dirty="0">
                <a:ln w="1905"/>
                <a:solidFill>
                  <a:srgbClr val="8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SAR-MOD, CONANP, Terrestre, Agua Dulce, cobertura: </a:t>
            </a:r>
            <a:r>
              <a:rPr lang="es-ES_tradnl" sz="2400" i="1" dirty="0" err="1">
                <a:ln w="1905"/>
                <a:solidFill>
                  <a:srgbClr val="8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ANPs</a:t>
            </a:r>
            <a:r>
              <a:rPr lang="es-ES_tradnl" sz="2400" i="1" dirty="0">
                <a:ln w="1905"/>
                <a:solidFill>
                  <a:srgbClr val="8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selectos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_tradnl" sz="2400" i="1" dirty="0" err="1">
                <a:ln w="1905"/>
                <a:solidFill>
                  <a:srgbClr val="8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SiPeCaM</a:t>
            </a:r>
            <a:r>
              <a:rPr lang="es-ES_tradnl" sz="2400" i="1" dirty="0">
                <a:ln w="1905"/>
                <a:solidFill>
                  <a:srgbClr val="8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- Red de </a:t>
            </a:r>
            <a:r>
              <a:rPr lang="es-ES_tradnl" sz="2400" b="1" i="1" dirty="0">
                <a:ln w="1905"/>
                <a:solidFill>
                  <a:srgbClr val="8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Si</a:t>
            </a:r>
            <a:r>
              <a:rPr lang="es-ES_tradnl" sz="2400" i="1" dirty="0">
                <a:ln w="1905"/>
                <a:solidFill>
                  <a:srgbClr val="8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tios </a:t>
            </a:r>
            <a:r>
              <a:rPr lang="es-ES_tradnl" sz="2400" b="1" i="1" dirty="0">
                <a:ln w="1905"/>
                <a:solidFill>
                  <a:srgbClr val="8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Pe</a:t>
            </a:r>
            <a:r>
              <a:rPr lang="es-ES_tradnl" sz="2400" i="1" dirty="0">
                <a:ln w="1905"/>
                <a:solidFill>
                  <a:srgbClr val="8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rmanente de </a:t>
            </a:r>
            <a:r>
              <a:rPr lang="es-ES_tradnl" sz="2400" b="1" i="1" dirty="0">
                <a:ln w="1905"/>
                <a:solidFill>
                  <a:srgbClr val="8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Ca</a:t>
            </a:r>
            <a:r>
              <a:rPr lang="es-ES_tradnl" sz="2400" i="1" dirty="0">
                <a:ln w="1905"/>
                <a:solidFill>
                  <a:srgbClr val="8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libración</a:t>
            </a:r>
            <a:r>
              <a:rPr lang="es-ES" sz="2400" i="1" dirty="0">
                <a:ln w="1905"/>
                <a:solidFill>
                  <a:srgbClr val="8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y </a:t>
            </a:r>
            <a:r>
              <a:rPr lang="es-ES" sz="2400" b="1" i="1" dirty="0">
                <a:ln w="1905"/>
                <a:solidFill>
                  <a:srgbClr val="8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</a:t>
            </a:r>
            <a:r>
              <a:rPr lang="es-ES" sz="2400" i="1" dirty="0">
                <a:ln w="1905"/>
                <a:solidFill>
                  <a:srgbClr val="8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onitoreo Intensivo</a:t>
            </a:r>
            <a:endParaRPr lang="es-ES_tradnl" sz="2400" i="1" dirty="0">
              <a:ln w="1905"/>
              <a:solidFill>
                <a:srgbClr val="8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_tradnl" sz="2400" i="1" dirty="0">
                <a:ln w="1905"/>
                <a:solidFill>
                  <a:srgbClr val="8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SNMB-MARE, Marino</a:t>
            </a:r>
          </a:p>
          <a:p>
            <a:pPr algn="ctr"/>
            <a:endParaRPr lang="es-ES_tradnl" sz="2800" b="1" dirty="0">
              <a:ln w="1905"/>
              <a:solidFill>
                <a:srgbClr val="8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endParaRPr lang="es-ES_tradnl" sz="2800" b="1" dirty="0">
              <a:ln w="1905"/>
              <a:solidFill>
                <a:srgbClr val="8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es-ES_tradnl" sz="2800" b="1" dirty="0">
                <a:ln w="1905"/>
                <a:solidFill>
                  <a:srgbClr val="8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Implementación operativa</a:t>
            </a:r>
          </a:p>
        </p:txBody>
      </p:sp>
    </p:spTree>
    <p:extLst>
      <p:ext uri="{BB962C8B-B14F-4D97-AF65-F5344CB8AC3E}">
        <p14:creationId xmlns:p14="http://schemas.microsoft.com/office/powerpoint/2010/main" val="19428566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07504" y="1288166"/>
            <a:ext cx="30243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SiPeCaM</a:t>
            </a:r>
            <a:endParaRPr lang="es-ES" dirty="0"/>
          </a:p>
          <a:p>
            <a:r>
              <a:rPr lang="es-ES_tradnl" i="1" dirty="0">
                <a:ln w="1905"/>
                <a:solidFill>
                  <a:srgbClr val="8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Red de </a:t>
            </a:r>
            <a:r>
              <a:rPr lang="es-ES_tradnl" b="1" i="1" dirty="0">
                <a:ln w="1905"/>
                <a:solidFill>
                  <a:srgbClr val="8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Si</a:t>
            </a:r>
            <a:r>
              <a:rPr lang="es-ES_tradnl" i="1" dirty="0">
                <a:ln w="1905"/>
                <a:solidFill>
                  <a:srgbClr val="8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tios </a:t>
            </a:r>
            <a:r>
              <a:rPr lang="es-ES_tradnl" b="1" i="1" dirty="0">
                <a:ln w="1905"/>
                <a:solidFill>
                  <a:srgbClr val="8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Pe</a:t>
            </a:r>
            <a:r>
              <a:rPr lang="es-ES_tradnl" i="1" dirty="0">
                <a:ln w="1905"/>
                <a:solidFill>
                  <a:srgbClr val="8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rmanente de </a:t>
            </a:r>
            <a:r>
              <a:rPr lang="es-ES_tradnl" b="1" i="1" dirty="0">
                <a:ln w="1905"/>
                <a:solidFill>
                  <a:srgbClr val="8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Ca</a:t>
            </a:r>
            <a:r>
              <a:rPr lang="es-ES_tradnl" i="1" dirty="0">
                <a:ln w="1905"/>
                <a:solidFill>
                  <a:srgbClr val="8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libración</a:t>
            </a:r>
            <a:r>
              <a:rPr lang="es-ES" i="1" dirty="0">
                <a:ln w="1905"/>
                <a:solidFill>
                  <a:srgbClr val="8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y </a:t>
            </a:r>
            <a:r>
              <a:rPr lang="es-ES" b="1" i="1" dirty="0">
                <a:ln w="1905"/>
                <a:solidFill>
                  <a:srgbClr val="8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</a:t>
            </a:r>
            <a:r>
              <a:rPr lang="es-ES" i="1" dirty="0">
                <a:ln w="1905"/>
                <a:solidFill>
                  <a:srgbClr val="8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onitoreo Intensivo</a:t>
            </a:r>
            <a:endParaRPr lang="es-ES" dirty="0"/>
          </a:p>
        </p:txBody>
      </p:sp>
      <p:pic>
        <p:nvPicPr>
          <p:cNvPr id="6" name="Picture 5" descr="Conabio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518"/>
          <a:stretch/>
        </p:blipFill>
        <p:spPr>
          <a:xfrm>
            <a:off x="215516" y="5589240"/>
            <a:ext cx="1440160" cy="43749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732240" y="4509120"/>
            <a:ext cx="2088232" cy="5040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15516" y="2790631"/>
            <a:ext cx="30243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/>
              <a:buChar char="•"/>
            </a:pPr>
            <a:r>
              <a:rPr lang="es-ES" sz="1200" dirty="0"/>
              <a:t>40 regiones de México de 70-100 km2</a:t>
            </a:r>
          </a:p>
          <a:p>
            <a:pPr marL="171450" indent="-171450">
              <a:buFont typeface="Arial"/>
              <a:buChar char="•"/>
            </a:pPr>
            <a:r>
              <a:rPr lang="es-ES" sz="1200" dirty="0"/>
              <a:t>10 sitios en cada región</a:t>
            </a:r>
          </a:p>
          <a:p>
            <a:pPr marL="171450" indent="-171450">
              <a:buFont typeface="Arial"/>
              <a:buChar char="•"/>
            </a:pPr>
            <a:r>
              <a:rPr lang="es-ES" sz="1200" dirty="0"/>
              <a:t>5 en áreas degradas, 5 en áreas preservadas</a:t>
            </a:r>
          </a:p>
          <a:p>
            <a:pPr marL="171450" indent="-171450">
              <a:buFont typeface="Arial"/>
              <a:buChar char="•"/>
            </a:pPr>
            <a:r>
              <a:rPr lang="es-ES" sz="1200" dirty="0"/>
              <a:t>Instrumentación amplia y colectas frecuentes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51520" y="4653136"/>
            <a:ext cx="10411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/>
              <a:t>Sociedad Civil </a:t>
            </a:r>
          </a:p>
        </p:txBody>
      </p:sp>
      <p:pic>
        <p:nvPicPr>
          <p:cNvPr id="3" name="Picture 2" descr="fmcn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941168"/>
            <a:ext cx="1368152" cy="428864"/>
          </a:xfrm>
          <a:prstGeom prst="rect">
            <a:avLst/>
          </a:prstGeom>
        </p:spPr>
      </p:pic>
      <p:pic>
        <p:nvPicPr>
          <p:cNvPr id="13" name="1 Imagen">
            <a:extLst>
              <a:ext uri="{FF2B5EF4-FFF2-40B4-BE49-F238E27FC236}">
                <a16:creationId xmlns:a16="http://schemas.microsoft.com/office/drawing/2014/main" id="{3A1408FD-7EA6-6B47-8982-4621F2B038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758" y="0"/>
            <a:ext cx="6185242" cy="458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0278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totrampas_SACMOD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1" y="66401"/>
            <a:ext cx="4674852" cy="3187258"/>
          </a:xfrm>
          <a:prstGeom prst="rect">
            <a:avLst/>
          </a:prstGeom>
        </p:spPr>
      </p:pic>
      <p:pic>
        <p:nvPicPr>
          <p:cNvPr id="5" name="Picture 4" descr="Fototrampas_SARMOD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5" y="3419663"/>
            <a:ext cx="4662678" cy="31789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1472" y="2940058"/>
            <a:ext cx="26196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1200" b="1" dirty="0">
                <a:solidFill>
                  <a:srgbClr val="800000"/>
                </a:solidFill>
              </a:rPr>
              <a:t>Trampas cámara SACMOD - CONAFOR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6720" y="6242514"/>
            <a:ext cx="24648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1200" b="1" dirty="0">
                <a:solidFill>
                  <a:srgbClr val="800000"/>
                </a:solidFill>
              </a:rPr>
              <a:t>Trampas cámara SARMOD CONANP</a:t>
            </a:r>
          </a:p>
        </p:txBody>
      </p:sp>
      <p:sp>
        <p:nvSpPr>
          <p:cNvPr id="6" name="Rectangle 5"/>
          <p:cNvSpPr/>
          <p:nvPr/>
        </p:nvSpPr>
        <p:spPr>
          <a:xfrm>
            <a:off x="7088248" y="603626"/>
            <a:ext cx="385702" cy="1770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4" name="Picture 13" descr="nash_promedio_incidencias_acumuladas_di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3068960"/>
            <a:ext cx="3168352" cy="2609232"/>
          </a:xfrm>
          <a:prstGeom prst="rect">
            <a:avLst/>
          </a:prstGeom>
        </p:spPr>
      </p:pic>
      <p:pic>
        <p:nvPicPr>
          <p:cNvPr id="15" name="Picture 14" descr="Captura de pantalla 2017-05-19 a la(s) 22.55.16.pn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32040" y="980728"/>
            <a:ext cx="4032448" cy="180961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860032" y="188640"/>
            <a:ext cx="39036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 dirty="0">
                <a:solidFill>
                  <a:srgbClr val="800000"/>
                </a:solidFill>
              </a:rPr>
              <a:t>Comparación de éxito de captura según muestreo</a:t>
            </a:r>
          </a:p>
        </p:txBody>
      </p:sp>
    </p:spTree>
    <p:extLst>
      <p:ext uri="{BB962C8B-B14F-4D97-AF65-F5344CB8AC3E}">
        <p14:creationId xmlns:p14="http://schemas.microsoft.com/office/powerpoint/2010/main" val="2521936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totrampas_SACMOD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1" y="66401"/>
            <a:ext cx="4674852" cy="3187258"/>
          </a:xfrm>
          <a:prstGeom prst="rect">
            <a:avLst/>
          </a:prstGeom>
        </p:spPr>
      </p:pic>
      <p:pic>
        <p:nvPicPr>
          <p:cNvPr id="5" name="Picture 4" descr="Fototrampas_SARMOD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5" y="3419663"/>
            <a:ext cx="4662678" cy="31789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1472" y="2940058"/>
            <a:ext cx="26196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1200" b="1" dirty="0">
                <a:solidFill>
                  <a:srgbClr val="800000"/>
                </a:solidFill>
              </a:rPr>
              <a:t>Trampas cámara SACMOD - CONAFOR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6720" y="6242514"/>
            <a:ext cx="24648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1200" b="1" dirty="0">
                <a:solidFill>
                  <a:srgbClr val="800000"/>
                </a:solidFill>
              </a:rPr>
              <a:t>Trampas cámara SARMOD CONANP</a:t>
            </a:r>
          </a:p>
        </p:txBody>
      </p:sp>
      <p:sp>
        <p:nvSpPr>
          <p:cNvPr id="6" name="Rectangle 5"/>
          <p:cNvSpPr/>
          <p:nvPr/>
        </p:nvSpPr>
        <p:spPr>
          <a:xfrm>
            <a:off x="7088248" y="603626"/>
            <a:ext cx="385702" cy="1770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9" name="Picture 8" descr="Sin título:Users:nashieligarciaalaniz:Downloads:Captura de pantalla 2017-06-09 a la(s) 12.59.52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40"/>
          <a:stretch/>
        </p:blipFill>
        <p:spPr bwMode="auto">
          <a:xfrm>
            <a:off x="5076056" y="908720"/>
            <a:ext cx="3126650" cy="2664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Sin título:Users:nashieligarciaalaniz:Downloads:Captura de pantalla 2017-06-09 a la(s) 13.40.06.pn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23"/>
          <a:stretch/>
        </p:blipFill>
        <p:spPr bwMode="auto">
          <a:xfrm>
            <a:off x="5076056" y="3933056"/>
            <a:ext cx="3134120" cy="230425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130464" y="3501008"/>
            <a:ext cx="248677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50" dirty="0"/>
              <a:t>A- Riqueza de </a:t>
            </a:r>
            <a:r>
              <a:rPr lang="es-ES" sz="1050" i="1" dirty="0"/>
              <a:t>grupos</a:t>
            </a:r>
            <a:r>
              <a:rPr lang="es-ES" sz="1050" dirty="0"/>
              <a:t> obtenidos el día uno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860032" y="188640"/>
            <a:ext cx="41216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 dirty="0">
                <a:solidFill>
                  <a:srgbClr val="800000"/>
                </a:solidFill>
              </a:rPr>
              <a:t>Comparación de riqueza obtenida según el muestreo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202472" y="6237312"/>
            <a:ext cx="303136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50" dirty="0"/>
              <a:t>B- Riqueza de </a:t>
            </a:r>
            <a:r>
              <a:rPr lang="es-ES" sz="1050" i="1" dirty="0"/>
              <a:t>grupos</a:t>
            </a:r>
            <a:r>
              <a:rPr lang="es-ES" sz="1050" dirty="0"/>
              <a:t> obtenidos en todo el muestreo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5436096" y="620688"/>
            <a:ext cx="216024" cy="0"/>
          </a:xfrm>
          <a:prstGeom prst="line">
            <a:avLst/>
          </a:prstGeom>
          <a:ln w="38100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436096" y="836712"/>
            <a:ext cx="216024" cy="0"/>
          </a:xfrm>
          <a:prstGeom prst="line">
            <a:avLst/>
          </a:prstGeom>
          <a:ln w="38100" cmpd="sng">
            <a:solidFill>
              <a:srgbClr val="55C6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580112" y="476672"/>
            <a:ext cx="136447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1050" b="1" dirty="0">
                <a:solidFill>
                  <a:srgbClr val="800000"/>
                </a:solidFill>
              </a:rPr>
              <a:t>CONAFOR - SACMOD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580112" y="692696"/>
            <a:ext cx="130035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1050" b="1" dirty="0">
                <a:solidFill>
                  <a:srgbClr val="800000"/>
                </a:solidFill>
              </a:rPr>
              <a:t>CONANP - SARMOD</a:t>
            </a:r>
          </a:p>
        </p:txBody>
      </p:sp>
    </p:spTree>
    <p:extLst>
      <p:ext uri="{BB962C8B-B14F-4D97-AF65-F5344CB8AC3E}">
        <p14:creationId xmlns:p14="http://schemas.microsoft.com/office/powerpoint/2010/main" val="16340114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ll5x5Coa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18092"/>
            <a:ext cx="4783973" cy="69253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7544" y="1052736"/>
            <a:ext cx="32225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rgbClr val="800000"/>
                </a:solidFill>
              </a:rPr>
              <a:t>Diseño geográfico del muestreo </a:t>
            </a:r>
          </a:p>
          <a:p>
            <a:r>
              <a:rPr lang="es-ES" b="1" dirty="0">
                <a:solidFill>
                  <a:srgbClr val="800000"/>
                </a:solidFill>
              </a:rPr>
              <a:t>para Coahuila</a:t>
            </a:r>
          </a:p>
        </p:txBody>
      </p:sp>
    </p:spTree>
    <p:extLst>
      <p:ext uri="{BB962C8B-B14F-4D97-AF65-F5344CB8AC3E}">
        <p14:creationId xmlns:p14="http://schemas.microsoft.com/office/powerpoint/2010/main" val="8096799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ahIE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" t="1528" r="2385" b="1135"/>
          <a:stretch/>
        </p:blipFill>
        <p:spPr>
          <a:xfrm>
            <a:off x="179512" y="-27384"/>
            <a:ext cx="4752528" cy="69843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84168" y="245530"/>
            <a:ext cx="2237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b="1" dirty="0">
                <a:solidFill>
                  <a:srgbClr val="4F6228"/>
                </a:solidFill>
              </a:rPr>
              <a:t>12 sitios de muestreo</a:t>
            </a:r>
          </a:p>
        </p:txBody>
      </p:sp>
      <p:pic>
        <p:nvPicPr>
          <p:cNvPr id="7" name="Picture 6" descr="Captura de pantalla 2017-06-14 a la(s) 20.07.37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55" t="16144" r="13034" b="25926"/>
          <a:stretch/>
        </p:blipFill>
        <p:spPr>
          <a:xfrm>
            <a:off x="5148064" y="692696"/>
            <a:ext cx="3974605" cy="2664296"/>
          </a:xfrm>
          <a:prstGeom prst="rect">
            <a:avLst/>
          </a:prstGeom>
        </p:spPr>
      </p:pic>
      <p:pic>
        <p:nvPicPr>
          <p:cNvPr id="8" name="Picture 7" descr="coahuila_Archivo_camara_283249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57" t="19089" b="25926"/>
          <a:stretch/>
        </p:blipFill>
        <p:spPr>
          <a:xfrm>
            <a:off x="5724128" y="4149080"/>
            <a:ext cx="2725857" cy="18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7507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coahuila_Archivo_camara_194215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51"/>
          <a:stretch/>
        </p:blipFill>
        <p:spPr>
          <a:xfrm>
            <a:off x="107504" y="5576152"/>
            <a:ext cx="3312368" cy="1281847"/>
          </a:xfrm>
          <a:prstGeom prst="rect">
            <a:avLst/>
          </a:prstGeom>
        </p:spPr>
      </p:pic>
      <p:pic>
        <p:nvPicPr>
          <p:cNvPr id="8" name="Picture 7" descr="coahuila_Archivo_camara_14033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1916832"/>
            <a:ext cx="2592288" cy="1944216"/>
          </a:xfrm>
          <a:prstGeom prst="rect">
            <a:avLst/>
          </a:prstGeom>
        </p:spPr>
      </p:pic>
      <p:pic>
        <p:nvPicPr>
          <p:cNvPr id="10" name="Picture 9" descr="coahuila_Archivo_camara_194054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492896"/>
            <a:ext cx="2112234" cy="1584176"/>
          </a:xfrm>
          <a:prstGeom prst="rect">
            <a:avLst/>
          </a:prstGeom>
        </p:spPr>
      </p:pic>
      <p:pic>
        <p:nvPicPr>
          <p:cNvPr id="12" name="Picture 11" descr="coahuila_Archivo_camara_283235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69" t="19107"/>
          <a:stretch/>
        </p:blipFill>
        <p:spPr>
          <a:xfrm flipH="1">
            <a:off x="6240896" y="4420820"/>
            <a:ext cx="1961371" cy="1744484"/>
          </a:xfrm>
          <a:prstGeom prst="rect">
            <a:avLst/>
          </a:prstGeom>
        </p:spPr>
      </p:pic>
      <p:pic>
        <p:nvPicPr>
          <p:cNvPr id="13" name="Picture 12" descr="coahuila_Archivo_camara_282259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595" y="2060848"/>
            <a:ext cx="1632181" cy="1224136"/>
          </a:xfrm>
          <a:prstGeom prst="rect">
            <a:avLst/>
          </a:prstGeom>
        </p:spPr>
      </p:pic>
      <p:pic>
        <p:nvPicPr>
          <p:cNvPr id="14" name="Picture 13" descr="coahuila_Archivo_camara_283244.JP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6"/>
          <a:stretch/>
        </p:blipFill>
        <p:spPr>
          <a:xfrm>
            <a:off x="1259632" y="4928290"/>
            <a:ext cx="2196261" cy="1934834"/>
          </a:xfrm>
          <a:prstGeom prst="rect">
            <a:avLst/>
          </a:prstGeom>
        </p:spPr>
      </p:pic>
      <p:pic>
        <p:nvPicPr>
          <p:cNvPr id="16" name="Picture 15" descr="coahuila_Archivo_camara_194143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0"/>
            <a:ext cx="2376264" cy="1782198"/>
          </a:xfrm>
          <a:prstGeom prst="rect">
            <a:avLst/>
          </a:prstGeom>
        </p:spPr>
      </p:pic>
      <p:pic>
        <p:nvPicPr>
          <p:cNvPr id="11" name="Picture 10" descr="coahuila_Archivo_camara_83445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329100"/>
            <a:ext cx="1872208" cy="1404156"/>
          </a:xfrm>
          <a:prstGeom prst="rect">
            <a:avLst/>
          </a:prstGeom>
        </p:spPr>
      </p:pic>
      <p:pic>
        <p:nvPicPr>
          <p:cNvPr id="6" name="Picture 5" descr="Captura de pantalla 2017-06-14 a la(s) 16.27.16.png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06" t="10831" r="26276" b="18813"/>
          <a:stretch/>
        </p:blipFill>
        <p:spPr>
          <a:xfrm>
            <a:off x="3131840" y="1340768"/>
            <a:ext cx="2887665" cy="3672408"/>
          </a:xfrm>
          <a:prstGeom prst="rect">
            <a:avLst/>
          </a:prstGeom>
        </p:spPr>
      </p:pic>
      <p:pic>
        <p:nvPicPr>
          <p:cNvPr id="7" name="Picture 6" descr="coahuila_Archivo_camara_56110.JP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0"/>
            <a:ext cx="2376264" cy="1782198"/>
          </a:xfrm>
          <a:prstGeom prst="rect">
            <a:avLst/>
          </a:prstGeom>
        </p:spPr>
      </p:pic>
      <p:pic>
        <p:nvPicPr>
          <p:cNvPr id="9" name="Picture 8" descr="coahuila_Archivo_camara_282211.JP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766" y="3933056"/>
            <a:ext cx="2112234" cy="158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1511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34276" y="2359732"/>
            <a:ext cx="6858000" cy="1790700"/>
          </a:xfrm>
        </p:spPr>
        <p:txBody>
          <a:bodyPr>
            <a:normAutofit/>
          </a:bodyPr>
          <a:lstStyle/>
          <a:p>
            <a:r>
              <a:rPr lang="es-MX" b="1" dirty="0"/>
              <a:t>Detección y clasificación de especies de murciélagos con base en </a:t>
            </a:r>
            <a:r>
              <a:rPr lang="es-MX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sonido</a:t>
            </a:r>
            <a:endParaRPr lang="en-US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7779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ultrasonicos_tot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02" y="857250"/>
            <a:ext cx="727639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207819" y="4781701"/>
          <a:ext cx="1878807" cy="1060134"/>
        </p:xfrm>
        <a:graphic>
          <a:graphicData uri="http://schemas.openxmlformats.org/drawingml/2006/table">
            <a:tbl>
              <a:tblPr/>
              <a:tblGrid>
                <a:gridCol w="814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44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1468">
                <a:tc gridSpan="2"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Archivos</a:t>
                      </a: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ultrasónicos</a:t>
                      </a:r>
                      <a:endParaRPr lang="en-US" sz="1400" dirty="0">
                        <a:effectLst/>
                      </a:endParaRPr>
                    </a:p>
                  </a:txBody>
                  <a:tcPr marL="71438" marR="71438" marT="92869" marB="92869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7198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 </a:t>
                      </a:r>
                      <a:r>
                        <a:rPr lang="en-US" sz="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en</a:t>
                      </a: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BD</a:t>
                      </a:r>
                      <a:r>
                        <a:rPr lang="en-US" sz="8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(23/12/2015)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438" marR="71438" marT="92869" marB="92869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Sin errores</a:t>
                      </a:r>
                      <a:endParaRPr lang="en-US" sz="1400">
                        <a:effectLst/>
                      </a:endParaRPr>
                    </a:p>
                  </a:txBody>
                  <a:tcPr marL="71438" marR="71438" marT="92869" marB="92869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1468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517798</a:t>
                      </a:r>
                      <a:endParaRPr lang="en-US" sz="1400" dirty="0">
                        <a:effectLst/>
                      </a:endParaRPr>
                    </a:p>
                  </a:txBody>
                  <a:tcPr marL="71438" marR="71438" marT="92869" marB="92869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514672</a:t>
                      </a:r>
                      <a:endParaRPr lang="en-US" sz="1400" dirty="0">
                        <a:effectLst/>
                      </a:endParaRPr>
                    </a:p>
                  </a:txBody>
                  <a:tcPr marL="71438" marR="71438" marT="92869" marB="92869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3632598" y="3376226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350"/>
          </a:p>
        </p:txBody>
      </p:sp>
      <p:sp>
        <p:nvSpPr>
          <p:cNvPr id="6" name="Rectangle 5"/>
          <p:cNvSpPr/>
          <p:nvPr/>
        </p:nvSpPr>
        <p:spPr>
          <a:xfrm>
            <a:off x="2292927" y="5311768"/>
            <a:ext cx="2528455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s-ES" sz="1050" dirty="0">
                <a:solidFill>
                  <a:srgbClr val="000000"/>
                </a:solidFill>
                <a:latin typeface="Arial" panose="020B0604020202020204" pitchFamily="34" charset="0"/>
              </a:rPr>
              <a:t>La mayoría de los errores consisten en </a:t>
            </a:r>
          </a:p>
          <a:p>
            <a:pPr fontAlgn="base"/>
            <a:r>
              <a:rPr lang="es-ES" sz="1050" dirty="0">
                <a:solidFill>
                  <a:srgbClr val="000000"/>
                </a:solidFill>
                <a:latin typeface="Arial" panose="020B0604020202020204" pitchFamily="34" charset="0"/>
              </a:rPr>
              <a:t>archivos vacíos o corrupción de valores</a:t>
            </a:r>
          </a:p>
        </p:txBody>
      </p:sp>
      <p:sp>
        <p:nvSpPr>
          <p:cNvPr id="10" name="Rectángulo 5"/>
          <p:cNvSpPr/>
          <p:nvPr/>
        </p:nvSpPr>
        <p:spPr>
          <a:xfrm>
            <a:off x="146803" y="1025299"/>
            <a:ext cx="6588407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350" b="1" dirty="0"/>
              <a:t>Volumen de archivos de sonido ultrasónico (al 23/12/2015 en base de datos </a:t>
            </a:r>
            <a:r>
              <a:rPr lang="es-MX" sz="1350" b="1" dirty="0" err="1"/>
              <a:t>bioacústicos</a:t>
            </a:r>
            <a:r>
              <a:rPr lang="es-MX" sz="1350" b="1" dirty="0"/>
              <a:t>)</a:t>
            </a:r>
            <a:endParaRPr lang="es-ES_tradnl" sz="1350" dirty="0"/>
          </a:p>
        </p:txBody>
      </p:sp>
    </p:spTree>
    <p:extLst>
      <p:ext uri="{BB962C8B-B14F-4D97-AF65-F5344CB8AC3E}">
        <p14:creationId xmlns:p14="http://schemas.microsoft.com/office/powerpoint/2010/main" val="18161774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4831" y="1735120"/>
            <a:ext cx="1456352" cy="1086662"/>
          </a:xfrm>
          <a:prstGeom prst="rect">
            <a:avLst/>
          </a:prstGeom>
        </p:spPr>
      </p:pic>
      <p:sp>
        <p:nvSpPr>
          <p:cNvPr id="5" name="Rectángulo 5"/>
          <p:cNvSpPr/>
          <p:nvPr/>
        </p:nvSpPr>
        <p:spPr>
          <a:xfrm>
            <a:off x="146803" y="1025299"/>
            <a:ext cx="4125681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350" b="1" dirty="0"/>
              <a:t>Generación de base de datos de referencia de especies </a:t>
            </a:r>
            <a:endParaRPr lang="es-ES_tradnl" sz="135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616" y="2821782"/>
            <a:ext cx="2406875" cy="30575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9832" y="2843213"/>
            <a:ext cx="5086350" cy="285035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85750" y="1535907"/>
            <a:ext cx="8658225" cy="43433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TextBox 8"/>
          <p:cNvSpPr txBox="1"/>
          <p:nvPr/>
        </p:nvSpPr>
        <p:spPr>
          <a:xfrm>
            <a:off x="363201" y="1640518"/>
            <a:ext cx="2872261" cy="507831"/>
          </a:xfrm>
          <a:prstGeom prst="rect">
            <a:avLst/>
          </a:prstGeom>
          <a:noFill/>
          <a:ln w="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MX" sz="1350" dirty="0"/>
              <a:t>Aplicación para </a:t>
            </a:r>
            <a:r>
              <a:rPr lang="es-MX" sz="1350" dirty="0" err="1"/>
              <a:t>ingestar</a:t>
            </a:r>
            <a:r>
              <a:rPr lang="es-MX" sz="1350" dirty="0"/>
              <a:t> remotamente</a:t>
            </a:r>
          </a:p>
          <a:p>
            <a:r>
              <a:rPr lang="es-MX" sz="1350" dirty="0"/>
              <a:t>datos/metadatos de otras colecciones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1621294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5"/>
          <p:cNvSpPr/>
          <p:nvPr/>
        </p:nvSpPr>
        <p:spPr>
          <a:xfrm>
            <a:off x="146803" y="1025299"/>
            <a:ext cx="4125681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350" b="1" dirty="0"/>
              <a:t>Generación de base de datos de referencia de especies </a:t>
            </a:r>
            <a:endParaRPr lang="es-ES_tradnl" sz="1350" dirty="0"/>
          </a:p>
        </p:txBody>
      </p:sp>
      <p:sp>
        <p:nvSpPr>
          <p:cNvPr id="8" name="Rectangle 7"/>
          <p:cNvSpPr/>
          <p:nvPr/>
        </p:nvSpPr>
        <p:spPr>
          <a:xfrm>
            <a:off x="285750" y="1535907"/>
            <a:ext cx="8658225" cy="43433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TextBox 8"/>
          <p:cNvSpPr txBox="1"/>
          <p:nvPr/>
        </p:nvSpPr>
        <p:spPr>
          <a:xfrm>
            <a:off x="363202" y="1640518"/>
            <a:ext cx="1912383" cy="507831"/>
          </a:xfrm>
          <a:prstGeom prst="rect">
            <a:avLst/>
          </a:prstGeom>
          <a:noFill/>
          <a:ln w="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MX" sz="1350" dirty="0"/>
              <a:t>Aplicación para explorar,</a:t>
            </a:r>
          </a:p>
          <a:p>
            <a:r>
              <a:rPr lang="es-MX" sz="1350" dirty="0"/>
              <a:t>anotar y curar sonidos</a:t>
            </a:r>
            <a:endParaRPr lang="en-US" sz="135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201" y="2229876"/>
            <a:ext cx="4354161" cy="28199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5544" y="3100388"/>
            <a:ext cx="4198432" cy="2778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7462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Triángulo isósceles"/>
          <p:cNvSpPr/>
          <p:nvPr/>
        </p:nvSpPr>
        <p:spPr>
          <a:xfrm>
            <a:off x="1124465" y="620688"/>
            <a:ext cx="7043351" cy="1470454"/>
          </a:xfrm>
          <a:prstGeom prst="triangle">
            <a:avLst/>
          </a:prstGeom>
          <a:solidFill>
            <a:schemeClr val="bg1">
              <a:lumMod val="75000"/>
              <a:alpha val="17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>
                <a:solidFill>
                  <a:schemeClr val="tx1"/>
                </a:solidFill>
              </a:rPr>
              <a:t>Sistema Nacional de Monitoreo de Biodiversidad (SNMB)</a:t>
            </a:r>
          </a:p>
        </p:txBody>
      </p:sp>
      <p:sp>
        <p:nvSpPr>
          <p:cNvPr id="8" name="7 Rectángulo"/>
          <p:cNvSpPr/>
          <p:nvPr/>
        </p:nvSpPr>
        <p:spPr>
          <a:xfrm>
            <a:off x="1124465" y="2276493"/>
            <a:ext cx="1575327" cy="3456763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S_tradnl" sz="2400">
                <a:solidFill>
                  <a:schemeClr val="tx1">
                    <a:lumMod val="85000"/>
                    <a:lumOff val="15000"/>
                  </a:schemeClr>
                </a:solidFill>
              </a:rPr>
              <a:t>Terrestre: SAR-MOD, SAC-MOD, SiPeCaM, MADMEX</a:t>
            </a:r>
          </a:p>
        </p:txBody>
      </p:sp>
      <p:sp>
        <p:nvSpPr>
          <p:cNvPr id="9" name="8 Rectángulo"/>
          <p:cNvSpPr/>
          <p:nvPr/>
        </p:nvSpPr>
        <p:spPr>
          <a:xfrm>
            <a:off x="6635578" y="2276493"/>
            <a:ext cx="1532238" cy="3456763"/>
          </a:xfrm>
          <a:prstGeom prst="rect">
            <a:avLst/>
          </a:prstGeom>
          <a:solidFill>
            <a:schemeClr val="bg1">
              <a:lumMod val="75000"/>
              <a:alpha val="17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S_tradnl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Marino: SNMB-MARE</a:t>
            </a:r>
          </a:p>
        </p:txBody>
      </p:sp>
      <p:sp>
        <p:nvSpPr>
          <p:cNvPr id="14" name="7 Rectángulo"/>
          <p:cNvSpPr/>
          <p:nvPr/>
        </p:nvSpPr>
        <p:spPr>
          <a:xfrm>
            <a:off x="3935311" y="2276493"/>
            <a:ext cx="1572793" cy="3456763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lvl="0" algn="ctr"/>
            <a:r>
              <a:rPr lang="es-ES_tradnl" sz="2400">
                <a:solidFill>
                  <a:prstClr val="black">
                    <a:lumMod val="85000"/>
                    <a:lumOff val="15000"/>
                  </a:prstClr>
                </a:solidFill>
              </a:rPr>
              <a:t>Agua Dulce: SiPeCaM, Reservas de Agua, GWW, MADMEX-AD</a:t>
            </a:r>
          </a:p>
          <a:p>
            <a:pPr algn="ctr"/>
            <a:endParaRPr lang="es-ES_tradnl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5296977-F9CE-1E4B-AA22-6BDD5F0E0031}"/>
              </a:ext>
            </a:extLst>
          </p:cNvPr>
          <p:cNvSpPr/>
          <p:nvPr/>
        </p:nvSpPr>
        <p:spPr>
          <a:xfrm>
            <a:off x="1124465" y="5949280"/>
            <a:ext cx="7043351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CONABIO, CONAFOR, CONAGUA, CONANP, ONGs, </a:t>
            </a:r>
            <a:r>
              <a:rPr lang="en-US" dirty="0" err="1"/>
              <a:t>Comunidades</a:t>
            </a:r>
            <a:r>
              <a:rPr lang="en-US" dirty="0"/>
              <a:t> Locales</a:t>
            </a:r>
          </a:p>
        </p:txBody>
      </p:sp>
    </p:spTree>
    <p:extLst>
      <p:ext uri="{BB962C8B-B14F-4D97-AF65-F5344CB8AC3E}">
        <p14:creationId xmlns:p14="http://schemas.microsoft.com/office/powerpoint/2010/main" val="19306906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5"/>
          <p:cNvSpPr/>
          <p:nvPr/>
        </p:nvSpPr>
        <p:spPr>
          <a:xfrm>
            <a:off x="146803" y="1025299"/>
            <a:ext cx="700884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350" b="1" dirty="0"/>
              <a:t>Ejemplo de un flujo de trabajo completo de análisis para detección/clasificación de murciélagos</a:t>
            </a:r>
            <a:endParaRPr lang="es-ES_tradnl" sz="1350" dirty="0"/>
          </a:p>
        </p:txBody>
      </p:sp>
      <p:pic>
        <p:nvPicPr>
          <p:cNvPr id="7" name="Picture 2" descr="Image result for databas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966" y="3877127"/>
            <a:ext cx="810090" cy="897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mage result for databas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970" y="1592796"/>
            <a:ext cx="810090" cy="897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64345" y="3823121"/>
            <a:ext cx="62869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350" b="1" dirty="0"/>
              <a:t>SNMB</a:t>
            </a:r>
            <a:endParaRPr lang="en-US" sz="135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3991508" y="1401310"/>
            <a:ext cx="1524776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788" b="1" dirty="0"/>
              <a:t>BASE DE DATOS DE REFERENCIA</a:t>
            </a:r>
            <a:endParaRPr lang="en-US" sz="788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4148787" y="2997382"/>
            <a:ext cx="1223413" cy="3348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788" b="1" dirty="0"/>
              <a:t>Clasificador</a:t>
            </a:r>
          </a:p>
          <a:p>
            <a:pPr algn="ctr"/>
            <a:r>
              <a:rPr lang="es-MX" sz="788" b="1" dirty="0"/>
              <a:t>(Red neuronal profunda)</a:t>
            </a:r>
            <a:endParaRPr lang="en-US" sz="788" b="1" dirty="0"/>
          </a:p>
        </p:txBody>
      </p:sp>
      <p:pic>
        <p:nvPicPr>
          <p:cNvPr id="1030" name="Picture 6" descr="Image result for deep neural networ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3676" y="3836111"/>
            <a:ext cx="1294832" cy="96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" name="Straight Arrow Connector 20"/>
          <p:cNvCxnSpPr>
            <a:endCxn id="15" idx="0"/>
          </p:cNvCxnSpPr>
          <p:nvPr/>
        </p:nvCxnSpPr>
        <p:spPr>
          <a:xfrm>
            <a:off x="4756592" y="2630708"/>
            <a:ext cx="3902" cy="36667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2325739" y="4325931"/>
            <a:ext cx="65144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5700688" y="3822855"/>
            <a:ext cx="1135370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75" b="1" dirty="0" err="1">
                <a:solidFill>
                  <a:srgbClr val="333333"/>
                </a:solidFill>
                <a:latin typeface="+mj-lt"/>
              </a:rPr>
              <a:t>Bauerus</a:t>
            </a:r>
            <a:r>
              <a:rPr lang="en-US" sz="675" b="1" dirty="0">
                <a:solidFill>
                  <a:srgbClr val="333333"/>
                </a:solidFill>
                <a:latin typeface="+mj-lt"/>
              </a:rPr>
              <a:t> </a:t>
            </a:r>
            <a:r>
              <a:rPr lang="en-US" sz="675" b="1" dirty="0" err="1">
                <a:solidFill>
                  <a:srgbClr val="333333"/>
                </a:solidFill>
                <a:latin typeface="+mj-lt"/>
              </a:rPr>
              <a:t>dubiaquercus</a:t>
            </a:r>
            <a:br>
              <a:rPr lang="en-US" sz="675" b="1" dirty="0">
                <a:latin typeface="+mj-lt"/>
              </a:rPr>
            </a:br>
            <a:r>
              <a:rPr lang="en-US" sz="675" b="1" dirty="0" err="1">
                <a:solidFill>
                  <a:srgbClr val="333333"/>
                </a:solidFill>
                <a:latin typeface="+mj-lt"/>
              </a:rPr>
              <a:t>Balantiopteryx</a:t>
            </a:r>
            <a:r>
              <a:rPr lang="en-US" sz="675" b="1" dirty="0">
                <a:solidFill>
                  <a:srgbClr val="333333"/>
                </a:solidFill>
                <a:latin typeface="+mj-lt"/>
              </a:rPr>
              <a:t> </a:t>
            </a:r>
            <a:r>
              <a:rPr lang="en-US" sz="675" b="1" dirty="0" err="1">
                <a:solidFill>
                  <a:srgbClr val="333333"/>
                </a:solidFill>
                <a:latin typeface="+mj-lt"/>
              </a:rPr>
              <a:t>io</a:t>
            </a:r>
            <a:br>
              <a:rPr lang="en-US" sz="675" b="1" dirty="0">
                <a:latin typeface="+mj-lt"/>
              </a:rPr>
            </a:br>
            <a:r>
              <a:rPr lang="en-US" sz="675" b="1" dirty="0" err="1">
                <a:solidFill>
                  <a:srgbClr val="333333"/>
                </a:solidFill>
                <a:latin typeface="+mj-lt"/>
              </a:rPr>
              <a:t>Centronycteris</a:t>
            </a:r>
            <a:r>
              <a:rPr lang="en-US" sz="675" b="1" dirty="0">
                <a:solidFill>
                  <a:srgbClr val="333333"/>
                </a:solidFill>
                <a:latin typeface="+mj-lt"/>
              </a:rPr>
              <a:t> </a:t>
            </a:r>
            <a:r>
              <a:rPr lang="en-US" sz="675" b="1" dirty="0" err="1">
                <a:solidFill>
                  <a:srgbClr val="333333"/>
                </a:solidFill>
                <a:latin typeface="+mj-lt"/>
              </a:rPr>
              <a:t>centralis</a:t>
            </a:r>
            <a:br>
              <a:rPr lang="en-US" sz="675" b="1" dirty="0">
                <a:latin typeface="+mj-lt"/>
              </a:rPr>
            </a:br>
            <a:r>
              <a:rPr lang="en-US" sz="675" b="1" dirty="0" err="1">
                <a:solidFill>
                  <a:srgbClr val="333333"/>
                </a:solidFill>
                <a:latin typeface="+mj-lt"/>
              </a:rPr>
              <a:t>Eumops</a:t>
            </a:r>
            <a:r>
              <a:rPr lang="en-US" sz="675" b="1" dirty="0">
                <a:solidFill>
                  <a:srgbClr val="333333"/>
                </a:solidFill>
                <a:latin typeface="+mj-lt"/>
              </a:rPr>
              <a:t> </a:t>
            </a:r>
            <a:r>
              <a:rPr lang="en-US" sz="675" b="1" dirty="0" err="1">
                <a:solidFill>
                  <a:srgbClr val="333333"/>
                </a:solidFill>
                <a:latin typeface="+mj-lt"/>
              </a:rPr>
              <a:t>underwoodi</a:t>
            </a:r>
            <a:br>
              <a:rPr lang="en-US" sz="675" b="1" dirty="0">
                <a:latin typeface="+mj-lt"/>
              </a:rPr>
            </a:br>
            <a:r>
              <a:rPr lang="en-US" sz="675" b="1" dirty="0" err="1">
                <a:solidFill>
                  <a:srgbClr val="333333"/>
                </a:solidFill>
                <a:latin typeface="+mj-lt"/>
              </a:rPr>
              <a:t>Mormoops</a:t>
            </a:r>
            <a:r>
              <a:rPr lang="en-US" sz="675" b="1" dirty="0">
                <a:solidFill>
                  <a:srgbClr val="333333"/>
                </a:solidFill>
                <a:latin typeface="+mj-lt"/>
              </a:rPr>
              <a:t> </a:t>
            </a:r>
            <a:r>
              <a:rPr lang="en-US" sz="675" b="1" dirty="0" err="1">
                <a:solidFill>
                  <a:srgbClr val="333333"/>
                </a:solidFill>
                <a:latin typeface="+mj-lt"/>
              </a:rPr>
              <a:t>megallophylla</a:t>
            </a:r>
            <a:br>
              <a:rPr lang="en-US" sz="675" b="1" dirty="0">
                <a:latin typeface="+mj-lt"/>
              </a:rPr>
            </a:br>
            <a:r>
              <a:rPr lang="en-US" sz="675" b="1" dirty="0" err="1">
                <a:solidFill>
                  <a:srgbClr val="333333"/>
                </a:solidFill>
                <a:latin typeface="+mj-lt"/>
              </a:rPr>
              <a:t>Natalus</a:t>
            </a:r>
            <a:r>
              <a:rPr lang="en-US" sz="675" b="1" dirty="0">
                <a:solidFill>
                  <a:srgbClr val="333333"/>
                </a:solidFill>
                <a:latin typeface="+mj-lt"/>
              </a:rPr>
              <a:t> </a:t>
            </a:r>
            <a:r>
              <a:rPr lang="en-US" sz="675" b="1" dirty="0" err="1">
                <a:solidFill>
                  <a:srgbClr val="333333"/>
                </a:solidFill>
                <a:latin typeface="+mj-lt"/>
              </a:rPr>
              <a:t>stramineus</a:t>
            </a:r>
            <a:br>
              <a:rPr lang="en-US" sz="675" b="1" dirty="0">
                <a:latin typeface="+mj-lt"/>
              </a:rPr>
            </a:br>
            <a:r>
              <a:rPr lang="en-US" sz="675" b="1" dirty="0" err="1">
                <a:solidFill>
                  <a:srgbClr val="333333"/>
                </a:solidFill>
                <a:latin typeface="+mj-lt"/>
              </a:rPr>
              <a:t>Noctilio</a:t>
            </a:r>
            <a:r>
              <a:rPr lang="en-US" sz="675" b="1" dirty="0">
                <a:solidFill>
                  <a:srgbClr val="333333"/>
                </a:solidFill>
                <a:latin typeface="+mj-lt"/>
              </a:rPr>
              <a:t> </a:t>
            </a:r>
            <a:r>
              <a:rPr lang="en-US" sz="675" b="1" dirty="0" err="1">
                <a:solidFill>
                  <a:srgbClr val="333333"/>
                </a:solidFill>
                <a:latin typeface="+mj-lt"/>
              </a:rPr>
              <a:t>leporinus</a:t>
            </a:r>
            <a:br>
              <a:rPr lang="en-US" sz="675" b="1" dirty="0">
                <a:latin typeface="+mj-lt"/>
              </a:rPr>
            </a:br>
            <a:r>
              <a:rPr lang="en-US" sz="675" b="1" dirty="0" err="1">
                <a:solidFill>
                  <a:srgbClr val="333333"/>
                </a:solidFill>
                <a:latin typeface="+mj-lt"/>
              </a:rPr>
              <a:t>Promops</a:t>
            </a:r>
            <a:r>
              <a:rPr lang="en-US" sz="675" b="1" dirty="0">
                <a:solidFill>
                  <a:srgbClr val="333333"/>
                </a:solidFill>
                <a:latin typeface="+mj-lt"/>
              </a:rPr>
              <a:t> </a:t>
            </a:r>
            <a:r>
              <a:rPr lang="en-US" sz="675" b="1" dirty="0" err="1">
                <a:solidFill>
                  <a:srgbClr val="333333"/>
                </a:solidFill>
                <a:latin typeface="+mj-lt"/>
              </a:rPr>
              <a:t>centralis</a:t>
            </a:r>
            <a:br>
              <a:rPr lang="en-US" sz="675" b="1" dirty="0">
                <a:latin typeface="+mj-lt"/>
              </a:rPr>
            </a:br>
            <a:r>
              <a:rPr lang="en-US" sz="675" b="1" dirty="0" err="1">
                <a:solidFill>
                  <a:srgbClr val="333333"/>
                </a:solidFill>
                <a:latin typeface="+mj-lt"/>
              </a:rPr>
              <a:t>Pteronotus</a:t>
            </a:r>
            <a:r>
              <a:rPr lang="en-US" sz="675" b="1" dirty="0">
                <a:solidFill>
                  <a:srgbClr val="333333"/>
                </a:solidFill>
                <a:latin typeface="+mj-lt"/>
              </a:rPr>
              <a:t> </a:t>
            </a:r>
            <a:r>
              <a:rPr lang="en-US" sz="675" b="1" dirty="0" err="1">
                <a:solidFill>
                  <a:srgbClr val="333333"/>
                </a:solidFill>
                <a:latin typeface="+mj-lt"/>
              </a:rPr>
              <a:t>gymnonotus</a:t>
            </a:r>
            <a:br>
              <a:rPr lang="en-US" sz="675" b="1" dirty="0">
                <a:latin typeface="+mj-lt"/>
              </a:rPr>
            </a:br>
            <a:r>
              <a:rPr lang="en-US" sz="675" b="1" dirty="0" err="1">
                <a:solidFill>
                  <a:srgbClr val="333333"/>
                </a:solidFill>
                <a:latin typeface="+mj-lt"/>
              </a:rPr>
              <a:t>Pteronotus</a:t>
            </a:r>
            <a:r>
              <a:rPr lang="en-US" sz="675" b="1" dirty="0">
                <a:solidFill>
                  <a:srgbClr val="333333"/>
                </a:solidFill>
                <a:latin typeface="+mj-lt"/>
              </a:rPr>
              <a:t> </a:t>
            </a:r>
            <a:r>
              <a:rPr lang="en-US" sz="675" b="1" dirty="0" err="1">
                <a:solidFill>
                  <a:srgbClr val="333333"/>
                </a:solidFill>
                <a:latin typeface="+mj-lt"/>
              </a:rPr>
              <a:t>parnellii</a:t>
            </a:r>
            <a:endParaRPr lang="en-US" sz="675" b="1" dirty="0">
              <a:latin typeface="+mj-lt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1751" y="3402698"/>
            <a:ext cx="779816" cy="1231139"/>
          </a:xfrm>
          <a:prstGeom prst="rect">
            <a:avLst/>
          </a:prstGeom>
        </p:spPr>
      </p:pic>
      <p:pic>
        <p:nvPicPr>
          <p:cNvPr id="1032" name="Picture 8" descr="Image result for Bauerus dubiaquercu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9558" y="3343654"/>
            <a:ext cx="540284" cy="533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Mormoops megalophyll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9558" y="3953556"/>
            <a:ext cx="540284" cy="508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age result for Promops centrali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9558" y="4538485"/>
            <a:ext cx="688435" cy="455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91045" y="4740937"/>
            <a:ext cx="1081225" cy="883001"/>
          </a:xfrm>
          <a:prstGeom prst="rect">
            <a:avLst/>
          </a:prstGeom>
        </p:spPr>
      </p:pic>
      <p:cxnSp>
        <p:nvCxnSpPr>
          <p:cNvPr id="34" name="Straight Arrow Connector 33"/>
          <p:cNvCxnSpPr/>
          <p:nvPr/>
        </p:nvCxnSpPr>
        <p:spPr>
          <a:xfrm>
            <a:off x="1756010" y="2041600"/>
            <a:ext cx="241766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 flipV="1">
            <a:off x="1756010" y="2049640"/>
            <a:ext cx="1713" cy="1711437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8" name="Picture 14" descr="Image result for Pteronotus parnellii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8064" y="5071882"/>
            <a:ext cx="698203" cy="4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06027" y="1690759"/>
            <a:ext cx="2250281" cy="54292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88811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detecciones_tot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207" y="857251"/>
            <a:ext cx="7276391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3632598" y="3376226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35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65693" y="4872472"/>
          <a:ext cx="4963509" cy="1060134"/>
        </p:xfrm>
        <a:graphic>
          <a:graphicData uri="http://schemas.openxmlformats.org/drawingml/2006/table">
            <a:tbl>
              <a:tblPr/>
              <a:tblGrid>
                <a:gridCol w="9637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02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70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424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11468">
                <a:tc gridSpan="4"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Detección e identificación automatizada de murciélagos</a:t>
                      </a:r>
                      <a:endParaRPr lang="es-ES" sz="1400" dirty="0">
                        <a:effectLst/>
                      </a:endParaRPr>
                    </a:p>
                  </a:txBody>
                  <a:tcPr marL="71438" marR="71438" marT="92869" marB="92869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7198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Archivos analizados</a:t>
                      </a:r>
                      <a:endParaRPr lang="en-US" sz="1400">
                        <a:effectLst/>
                      </a:endParaRPr>
                    </a:p>
                  </a:txBody>
                  <a:tcPr marL="71438" marR="71438" marT="92869" marB="92869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Archivos con detecciones</a:t>
                      </a:r>
                      <a:endParaRPr lang="en-US" sz="1400">
                        <a:effectLst/>
                      </a:endParaRPr>
                    </a:p>
                  </a:txBody>
                  <a:tcPr marL="71438" marR="71438" marT="92869" marB="92869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Detecciones</a:t>
                      </a:r>
                      <a:endParaRPr lang="en-US" sz="1400">
                        <a:effectLst/>
                      </a:endParaRPr>
                    </a:p>
                  </a:txBody>
                  <a:tcPr marL="71438" marR="71438" marT="92869" marB="92869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Identificaciones</a:t>
                      </a:r>
                      <a:endParaRPr lang="en-US" sz="1400">
                        <a:effectLst/>
                      </a:endParaRPr>
                    </a:p>
                  </a:txBody>
                  <a:tcPr marL="71438" marR="71438" marT="92869" marB="92869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1468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109699</a:t>
                      </a:r>
                      <a:endParaRPr lang="en-US" sz="1400">
                        <a:effectLst/>
                      </a:endParaRPr>
                    </a:p>
                  </a:txBody>
                  <a:tcPr marL="71438" marR="71438" marT="92869" marB="92869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9846</a:t>
                      </a:r>
                      <a:endParaRPr lang="en-US" sz="1400">
                        <a:effectLst/>
                      </a:endParaRPr>
                    </a:p>
                  </a:txBody>
                  <a:tcPr marL="71438" marR="71438" marT="92869" marB="92869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84156</a:t>
                      </a:r>
                      <a:endParaRPr lang="en-US" sz="1400">
                        <a:effectLst/>
                      </a:endParaRPr>
                    </a:p>
                  </a:txBody>
                  <a:tcPr marL="71438" marR="71438" marT="92869" marB="92869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4237</a:t>
                      </a:r>
                      <a:endParaRPr lang="en-US" sz="1400" dirty="0">
                        <a:effectLst/>
                      </a:endParaRPr>
                    </a:p>
                  </a:txBody>
                  <a:tcPr marL="71438" marR="71438" marT="92869" marB="92869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1" y="4973211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350"/>
          </a:p>
        </p:txBody>
      </p:sp>
      <p:sp>
        <p:nvSpPr>
          <p:cNvPr id="7" name="TextBox 6"/>
          <p:cNvSpPr txBox="1"/>
          <p:nvPr/>
        </p:nvSpPr>
        <p:spPr>
          <a:xfrm>
            <a:off x="65693" y="957262"/>
            <a:ext cx="600420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350" b="1" dirty="0"/>
              <a:t>Ejemplo de modelo de detección e identificación para 32 especies de murciélagos</a:t>
            </a:r>
            <a:endParaRPr lang="en-US" sz="1350" b="1" dirty="0"/>
          </a:p>
        </p:txBody>
      </p:sp>
      <p:pic>
        <p:nvPicPr>
          <p:cNvPr id="2055" name="Picture 7" descr="Image result for pteronotus parnelli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639" y="2099827"/>
            <a:ext cx="1868090" cy="1243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51802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3632598" y="3376226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350"/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1" y="4973211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350"/>
          </a:p>
        </p:txBody>
      </p:sp>
      <p:sp>
        <p:nvSpPr>
          <p:cNvPr id="7" name="TextBox 6"/>
          <p:cNvSpPr txBox="1"/>
          <p:nvPr/>
        </p:nvSpPr>
        <p:spPr>
          <a:xfrm>
            <a:off x="65693" y="957262"/>
            <a:ext cx="600420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350" b="1" dirty="0"/>
              <a:t>Ejemplo de modelo de detección e identificación para 32 especies de murciélagos</a:t>
            </a:r>
            <a:endParaRPr lang="en-US" sz="1350" b="1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242888" y="2811780"/>
          <a:ext cx="2571750" cy="30632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082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35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1453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u="none" strike="noStrike" dirty="0" err="1">
                          <a:effectLst/>
                        </a:rPr>
                        <a:t>Especie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294" marR="7144" marT="714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u="none" strike="noStrike">
                          <a:effectLst/>
                        </a:rPr>
                        <a:t>Identificaciones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294" marR="7144" marT="714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1453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u="none" strike="noStrike" dirty="0" err="1">
                          <a:effectLst/>
                        </a:rPr>
                        <a:t>Pteronotus</a:t>
                      </a:r>
                      <a:r>
                        <a:rPr lang="en-US" sz="800" b="1" u="none" strike="noStrike" dirty="0">
                          <a:effectLst/>
                        </a:rPr>
                        <a:t> </a:t>
                      </a:r>
                      <a:r>
                        <a:rPr lang="en-US" sz="800" b="1" u="none" strike="noStrike" dirty="0" err="1">
                          <a:effectLst/>
                        </a:rPr>
                        <a:t>parnellii</a:t>
                      </a:r>
                      <a:endParaRPr lang="en-US" sz="800" b="1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294" marR="7144" marT="714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u="none" strike="noStrike">
                          <a:effectLst/>
                        </a:rPr>
                        <a:t>5.52%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44" marR="64294" marT="714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1453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u="none" strike="noStrike" dirty="0" err="1">
                          <a:effectLst/>
                        </a:rPr>
                        <a:t>Pteronotus</a:t>
                      </a:r>
                      <a:r>
                        <a:rPr lang="en-US" sz="800" b="1" u="none" strike="noStrike" dirty="0">
                          <a:effectLst/>
                        </a:rPr>
                        <a:t> </a:t>
                      </a:r>
                      <a:r>
                        <a:rPr lang="en-US" sz="800" b="1" u="none" strike="noStrike" dirty="0" err="1">
                          <a:effectLst/>
                        </a:rPr>
                        <a:t>davyi</a:t>
                      </a:r>
                      <a:endParaRPr lang="en-US" sz="800" b="1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294" marR="7144" marT="714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u="none" strike="noStrike" dirty="0">
                          <a:effectLst/>
                        </a:rPr>
                        <a:t>0.50%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44" marR="64294" marT="714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1453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u="none" strike="noStrike" dirty="0" err="1">
                          <a:effectLst/>
                        </a:rPr>
                        <a:t>Artibeus</a:t>
                      </a:r>
                      <a:r>
                        <a:rPr lang="en-US" sz="800" b="1" u="none" strike="noStrike" dirty="0">
                          <a:effectLst/>
                        </a:rPr>
                        <a:t> </a:t>
                      </a:r>
                      <a:r>
                        <a:rPr lang="en-US" sz="800" b="1" u="none" strike="noStrike" dirty="0" err="1">
                          <a:effectLst/>
                        </a:rPr>
                        <a:t>lituratus</a:t>
                      </a:r>
                      <a:endParaRPr lang="en-US" sz="800" b="1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294" marR="7144" marT="714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u="none" strike="noStrike" dirty="0">
                          <a:effectLst/>
                        </a:rPr>
                        <a:t>0.92%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44" marR="64294" marT="714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1453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u="none" strike="noStrike" dirty="0" err="1">
                          <a:effectLst/>
                        </a:rPr>
                        <a:t>Artibeus</a:t>
                      </a:r>
                      <a:r>
                        <a:rPr lang="en-US" sz="800" b="1" u="none" strike="noStrike" dirty="0">
                          <a:effectLst/>
                        </a:rPr>
                        <a:t> </a:t>
                      </a:r>
                      <a:r>
                        <a:rPr lang="en-US" sz="800" b="1" u="none" strike="noStrike" dirty="0" err="1">
                          <a:effectLst/>
                        </a:rPr>
                        <a:t>toltecus</a:t>
                      </a:r>
                      <a:endParaRPr lang="en-US" sz="800" b="1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294" marR="7144" marT="714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u="none" strike="noStrike" dirty="0">
                          <a:effectLst/>
                        </a:rPr>
                        <a:t>0.19%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44" marR="64294" marT="714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1453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u="none" strike="noStrike" dirty="0" err="1">
                          <a:effectLst/>
                        </a:rPr>
                        <a:t>Lasiurus</a:t>
                      </a:r>
                      <a:r>
                        <a:rPr lang="en-US" sz="800" b="1" u="none" strike="noStrike" dirty="0">
                          <a:effectLst/>
                        </a:rPr>
                        <a:t> </a:t>
                      </a:r>
                      <a:r>
                        <a:rPr lang="en-US" sz="800" b="1" u="none" strike="noStrike" dirty="0" err="1">
                          <a:effectLst/>
                        </a:rPr>
                        <a:t>blossevillii</a:t>
                      </a:r>
                      <a:endParaRPr lang="en-US" sz="800" b="1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294" marR="7144" marT="714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u="none" strike="noStrike" dirty="0">
                          <a:effectLst/>
                        </a:rPr>
                        <a:t>0.87%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44" marR="64294" marT="714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1453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u="none" strike="noStrike" dirty="0" err="1">
                          <a:effectLst/>
                        </a:rPr>
                        <a:t>Balantiopteryx</a:t>
                      </a:r>
                      <a:r>
                        <a:rPr lang="en-US" sz="800" b="1" u="none" strike="noStrike" dirty="0">
                          <a:effectLst/>
                        </a:rPr>
                        <a:t> </a:t>
                      </a:r>
                      <a:r>
                        <a:rPr lang="en-US" sz="800" b="1" u="none" strike="noStrike" dirty="0" err="1">
                          <a:effectLst/>
                        </a:rPr>
                        <a:t>plicata</a:t>
                      </a:r>
                      <a:endParaRPr lang="en-US" sz="800" b="1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294" marR="7144" marT="714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u="none" strike="noStrike" dirty="0">
                          <a:effectLst/>
                        </a:rPr>
                        <a:t>5.71%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44" marR="64294" marT="714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1453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u="none" strike="noStrike" dirty="0" err="1">
                          <a:effectLst/>
                        </a:rPr>
                        <a:t>Myotis</a:t>
                      </a:r>
                      <a:r>
                        <a:rPr lang="en-US" sz="800" b="1" u="none" strike="noStrike" dirty="0">
                          <a:effectLst/>
                        </a:rPr>
                        <a:t> </a:t>
                      </a:r>
                      <a:r>
                        <a:rPr lang="en-US" sz="800" b="1" u="none" strike="noStrike" dirty="0" err="1">
                          <a:effectLst/>
                        </a:rPr>
                        <a:t>planiceps</a:t>
                      </a:r>
                      <a:endParaRPr lang="en-US" sz="800" b="1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294" marR="7144" marT="714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u="none" strike="noStrike" dirty="0">
                          <a:effectLst/>
                        </a:rPr>
                        <a:t>1.37%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44" marR="64294" marT="714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1453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u="none" strike="noStrike" dirty="0" err="1">
                          <a:effectLst/>
                        </a:rPr>
                        <a:t>Lasiurus</a:t>
                      </a:r>
                      <a:r>
                        <a:rPr lang="en-US" sz="800" b="1" u="none" strike="noStrike" dirty="0">
                          <a:effectLst/>
                        </a:rPr>
                        <a:t> borealis</a:t>
                      </a:r>
                      <a:endParaRPr lang="en-US" sz="800" b="1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294" marR="7144" marT="714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u="none" strike="noStrike" dirty="0">
                          <a:effectLst/>
                        </a:rPr>
                        <a:t>0.26%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44" marR="64294" marT="714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1453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u="none" strike="noStrike" dirty="0" err="1">
                          <a:effectLst/>
                        </a:rPr>
                        <a:t>Lasiurus</a:t>
                      </a:r>
                      <a:r>
                        <a:rPr lang="en-US" sz="800" b="1" u="none" strike="noStrike" dirty="0">
                          <a:effectLst/>
                        </a:rPr>
                        <a:t> </a:t>
                      </a:r>
                      <a:r>
                        <a:rPr lang="en-US" sz="800" b="1" u="none" strike="noStrike" dirty="0" err="1">
                          <a:effectLst/>
                        </a:rPr>
                        <a:t>cinereus</a:t>
                      </a:r>
                      <a:endParaRPr lang="en-US" sz="800" b="1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294" marR="7144" marT="714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u="none" strike="noStrike" dirty="0">
                          <a:effectLst/>
                        </a:rPr>
                        <a:t>2.34%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44" marR="64294" marT="714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1453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u="none" strike="noStrike">
                          <a:effectLst/>
                        </a:rPr>
                        <a:t>Diclidurus albus</a:t>
                      </a:r>
                      <a:endParaRPr lang="en-US" sz="800" b="1" i="1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294" marR="7144" marT="714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u="none" strike="noStrike" dirty="0">
                          <a:effectLst/>
                        </a:rPr>
                        <a:t>6.49%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44" marR="64294" marT="714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1453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u="none" strike="noStrike">
                          <a:effectLst/>
                        </a:rPr>
                        <a:t>Saccopteryx bilineata</a:t>
                      </a:r>
                      <a:endParaRPr lang="en-US" sz="800" b="1" i="1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294" marR="7144" marT="714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u="none" strike="noStrike" dirty="0">
                          <a:effectLst/>
                        </a:rPr>
                        <a:t>11.28%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44" marR="64294" marT="714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91453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u="none" strike="noStrike">
                          <a:effectLst/>
                        </a:rPr>
                        <a:t>Rhogeessa parvula</a:t>
                      </a:r>
                      <a:endParaRPr lang="en-US" sz="800" b="1" i="1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294" marR="7144" marT="714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u="none" strike="noStrike" dirty="0">
                          <a:effectLst/>
                        </a:rPr>
                        <a:t>0.24%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44" marR="64294" marT="714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91453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u="none" strike="noStrike">
                          <a:effectLst/>
                        </a:rPr>
                        <a:t>Myotis keaysi</a:t>
                      </a:r>
                      <a:endParaRPr lang="en-US" sz="800" b="1" i="1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294" marR="7144" marT="714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u="none" strike="noStrike" dirty="0">
                          <a:effectLst/>
                        </a:rPr>
                        <a:t>0.02%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44" marR="64294" marT="714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91453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u="none" strike="noStrike">
                          <a:effectLst/>
                        </a:rPr>
                        <a:t>Noctilio leporinus</a:t>
                      </a:r>
                      <a:endParaRPr lang="en-US" sz="800" b="1" i="1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294" marR="7144" marT="714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u="none" strike="noStrike" dirty="0">
                          <a:effectLst/>
                        </a:rPr>
                        <a:t>8.43%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44" marR="64294" marT="714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91453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u="none" strike="noStrike">
                          <a:effectLst/>
                        </a:rPr>
                        <a:t>Centronycteris centralis</a:t>
                      </a:r>
                      <a:endParaRPr lang="en-US" sz="800" b="1" i="1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294" marR="7144" marT="714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u="none" strike="noStrike" dirty="0">
                          <a:effectLst/>
                        </a:rPr>
                        <a:t>11.68%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44" marR="64294" marT="714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3000376" y="2811780"/>
          <a:ext cx="2571750" cy="268034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082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35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1453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u="none" strike="noStrike" dirty="0" err="1">
                          <a:effectLst/>
                        </a:rPr>
                        <a:t>Especie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294" marR="7144" marT="714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u="none" strike="noStrike">
                          <a:effectLst/>
                        </a:rPr>
                        <a:t>Identificaciones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294" marR="7144" marT="714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1453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u="none" strike="noStrike" dirty="0" err="1">
                          <a:effectLst/>
                        </a:rPr>
                        <a:t>Artibeus</a:t>
                      </a:r>
                      <a:r>
                        <a:rPr lang="en-US" sz="800" b="1" u="none" strike="noStrike" dirty="0">
                          <a:effectLst/>
                        </a:rPr>
                        <a:t> </a:t>
                      </a:r>
                      <a:r>
                        <a:rPr lang="en-US" sz="800" b="1" u="none" strike="noStrike" dirty="0" err="1">
                          <a:effectLst/>
                        </a:rPr>
                        <a:t>phaeotis</a:t>
                      </a:r>
                      <a:endParaRPr lang="en-US" sz="800" b="1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294" marR="7144" marT="714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u="none" strike="noStrike">
                          <a:effectLst/>
                        </a:rPr>
                        <a:t>3.21%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44" marR="64294" marT="714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1453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u="none" strike="noStrike" dirty="0" err="1">
                          <a:effectLst/>
                        </a:rPr>
                        <a:t>Lasiurus</a:t>
                      </a:r>
                      <a:r>
                        <a:rPr lang="en-US" sz="800" b="1" u="none" strike="noStrike" dirty="0">
                          <a:effectLst/>
                        </a:rPr>
                        <a:t> </a:t>
                      </a:r>
                      <a:r>
                        <a:rPr lang="en-US" sz="800" b="1" u="none" strike="noStrike" dirty="0" err="1">
                          <a:effectLst/>
                        </a:rPr>
                        <a:t>xanthinus</a:t>
                      </a:r>
                      <a:endParaRPr lang="en-US" sz="800" b="1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294" marR="7144" marT="714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u="none" strike="noStrike">
                          <a:effectLst/>
                        </a:rPr>
                        <a:t>1.20%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44" marR="64294" marT="714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1453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u="none" strike="noStrike" dirty="0" err="1">
                          <a:effectLst/>
                        </a:rPr>
                        <a:t>Tadarida</a:t>
                      </a:r>
                      <a:r>
                        <a:rPr lang="en-US" sz="800" b="1" u="none" strike="noStrike" dirty="0">
                          <a:effectLst/>
                        </a:rPr>
                        <a:t> </a:t>
                      </a:r>
                      <a:r>
                        <a:rPr lang="en-US" sz="800" b="1" u="none" strike="noStrike" dirty="0" err="1">
                          <a:effectLst/>
                        </a:rPr>
                        <a:t>brasiliensis</a:t>
                      </a:r>
                      <a:endParaRPr lang="en-US" sz="800" b="1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294" marR="7144" marT="714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u="none" strike="noStrike">
                          <a:effectLst/>
                        </a:rPr>
                        <a:t>0.61%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44" marR="64294" marT="714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1453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u="none" strike="noStrike" dirty="0" err="1">
                          <a:effectLst/>
                        </a:rPr>
                        <a:t>Artibeus</a:t>
                      </a:r>
                      <a:r>
                        <a:rPr lang="en-US" sz="800" b="1" u="none" strike="noStrike" dirty="0">
                          <a:effectLst/>
                        </a:rPr>
                        <a:t> </a:t>
                      </a:r>
                      <a:r>
                        <a:rPr lang="en-US" sz="800" b="1" u="none" strike="noStrike" dirty="0" err="1">
                          <a:effectLst/>
                        </a:rPr>
                        <a:t>jamaicensis</a:t>
                      </a:r>
                      <a:endParaRPr lang="en-US" sz="800" b="1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294" marR="7144" marT="714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u="none" strike="noStrike">
                          <a:effectLst/>
                        </a:rPr>
                        <a:t>0.94%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44" marR="64294" marT="714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1453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u="none" strike="noStrike" dirty="0" err="1">
                          <a:effectLst/>
                        </a:rPr>
                        <a:t>Anoura</a:t>
                      </a:r>
                      <a:r>
                        <a:rPr lang="en-US" sz="800" b="1" u="none" strike="noStrike" dirty="0">
                          <a:effectLst/>
                        </a:rPr>
                        <a:t> </a:t>
                      </a:r>
                      <a:r>
                        <a:rPr lang="en-US" sz="800" b="1" u="none" strike="noStrike" dirty="0" err="1">
                          <a:effectLst/>
                        </a:rPr>
                        <a:t>geoffroyi</a:t>
                      </a:r>
                      <a:endParaRPr lang="en-US" sz="800" b="1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294" marR="7144" marT="714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u="none" strike="noStrike" dirty="0">
                          <a:effectLst/>
                        </a:rPr>
                        <a:t>0.05%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44" marR="64294" marT="714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1453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u="none" strike="noStrike" dirty="0" err="1">
                          <a:effectLst/>
                        </a:rPr>
                        <a:t>Pteronotus</a:t>
                      </a:r>
                      <a:r>
                        <a:rPr lang="en-US" sz="800" b="1" u="none" strike="noStrike" dirty="0">
                          <a:effectLst/>
                        </a:rPr>
                        <a:t> </a:t>
                      </a:r>
                      <a:r>
                        <a:rPr lang="en-US" sz="800" b="1" u="none" strike="noStrike" dirty="0" err="1">
                          <a:effectLst/>
                        </a:rPr>
                        <a:t>gymnonotus</a:t>
                      </a:r>
                      <a:endParaRPr lang="en-US" sz="800" b="1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294" marR="7144" marT="714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u="none" strike="noStrike" dirty="0">
                          <a:effectLst/>
                        </a:rPr>
                        <a:t>0.02%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44" marR="64294" marT="714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1453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u="none" strike="noStrike" dirty="0" err="1">
                          <a:effectLst/>
                        </a:rPr>
                        <a:t>Artibeus</a:t>
                      </a:r>
                      <a:r>
                        <a:rPr lang="en-US" sz="800" b="1" u="none" strike="noStrike" dirty="0">
                          <a:effectLst/>
                        </a:rPr>
                        <a:t> </a:t>
                      </a:r>
                      <a:r>
                        <a:rPr lang="en-US" sz="800" b="1" u="none" strike="noStrike" dirty="0" err="1">
                          <a:effectLst/>
                        </a:rPr>
                        <a:t>hirsutus</a:t>
                      </a:r>
                      <a:endParaRPr lang="en-US" sz="800" b="1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294" marR="7144" marT="714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u="none" strike="noStrike" dirty="0">
                          <a:effectLst/>
                        </a:rPr>
                        <a:t>0.02%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44" marR="64294" marT="714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1453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u="none" strike="noStrike">
                          <a:effectLst/>
                        </a:rPr>
                        <a:t>Eptesicus fuscus</a:t>
                      </a:r>
                      <a:endParaRPr lang="en-US" sz="800" b="1" i="1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294" marR="7144" marT="714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u="none" strike="noStrike" dirty="0">
                          <a:effectLst/>
                        </a:rPr>
                        <a:t>4.70%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44" marR="64294" marT="714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1453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u="none" strike="noStrike">
                          <a:effectLst/>
                        </a:rPr>
                        <a:t>Rhynchonycteris naso</a:t>
                      </a:r>
                      <a:endParaRPr lang="en-US" sz="800" b="1" i="1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294" marR="7144" marT="714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u="none" strike="noStrike" dirty="0">
                          <a:effectLst/>
                        </a:rPr>
                        <a:t>16.62%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44" marR="64294" marT="714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1453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u="none" strike="noStrike">
                          <a:effectLst/>
                        </a:rPr>
                        <a:t>Antrozous pallidus</a:t>
                      </a:r>
                      <a:endParaRPr lang="en-US" sz="800" b="1" i="1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294" marR="7144" marT="714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u="none" strike="noStrike" dirty="0">
                          <a:effectLst/>
                        </a:rPr>
                        <a:t>6.35%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44" marR="64294" marT="714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1453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u="none" strike="noStrike">
                          <a:effectLst/>
                        </a:rPr>
                        <a:t>Pteronotus personatus</a:t>
                      </a:r>
                      <a:endParaRPr lang="en-US" sz="800" b="1" i="1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294" marR="7144" marT="714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u="none" strike="noStrike" dirty="0">
                          <a:effectLst/>
                        </a:rPr>
                        <a:t>0.76%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44" marR="64294" marT="714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91453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u="none" strike="noStrike" dirty="0" err="1">
                          <a:effectLst/>
                        </a:rPr>
                        <a:t>Natalus</a:t>
                      </a:r>
                      <a:r>
                        <a:rPr lang="en-US" sz="800" b="1" u="none" strike="noStrike" dirty="0">
                          <a:effectLst/>
                        </a:rPr>
                        <a:t> </a:t>
                      </a:r>
                      <a:r>
                        <a:rPr lang="en-US" sz="800" b="1" u="none" strike="noStrike" dirty="0" err="1">
                          <a:effectLst/>
                        </a:rPr>
                        <a:t>stramineus</a:t>
                      </a:r>
                      <a:endParaRPr lang="en-US" sz="800" b="1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294" marR="7144" marT="714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u="none" strike="noStrike" dirty="0">
                          <a:effectLst/>
                        </a:rPr>
                        <a:t>9.70%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44" marR="64294" marT="714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91453">
                <a:tc>
                  <a:txBody>
                    <a:bodyPr/>
                    <a:lstStyle/>
                    <a:p>
                      <a:pPr algn="l" fontAlgn="ctr"/>
                      <a:r>
                        <a:rPr lang="es-MX" sz="800" b="1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  <a:endParaRPr lang="en-US" sz="800" b="1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294" marR="7144" marT="714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MX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100% = 6237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44" marR="64294" marT="714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/>
          </p:nvPr>
        </p:nvGraphicFramePr>
        <p:xfrm>
          <a:off x="242888" y="1608772"/>
          <a:ext cx="5150643" cy="1060134"/>
        </p:xfrm>
        <a:graphic>
          <a:graphicData uri="http://schemas.openxmlformats.org/drawingml/2006/table">
            <a:tbl>
              <a:tblPr/>
              <a:tblGrid>
                <a:gridCol w="1000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02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072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30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11468">
                <a:tc gridSpan="4"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Detección e identificación automatizada de murciélagos</a:t>
                      </a:r>
                      <a:endParaRPr lang="es-ES" sz="1400" dirty="0">
                        <a:effectLst/>
                      </a:endParaRPr>
                    </a:p>
                  </a:txBody>
                  <a:tcPr marL="71438" marR="71438" marT="92869" marB="92869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7198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Archivos analizados</a:t>
                      </a:r>
                      <a:endParaRPr lang="en-US" sz="1400">
                        <a:effectLst/>
                      </a:endParaRPr>
                    </a:p>
                  </a:txBody>
                  <a:tcPr marL="71438" marR="71438" marT="92869" marB="92869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Detecciones</a:t>
                      </a:r>
                      <a:endParaRPr lang="en-US" sz="1400" dirty="0">
                        <a:effectLst/>
                      </a:endParaRPr>
                    </a:p>
                  </a:txBody>
                  <a:tcPr marL="71438" marR="71438" marT="92869" marB="92869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Identificaciones</a:t>
                      </a:r>
                      <a:endParaRPr lang="en-US" sz="1400" dirty="0">
                        <a:effectLst/>
                      </a:endParaRPr>
                    </a:p>
                  </a:txBody>
                  <a:tcPr marL="71438" marR="71438" marT="92869" marB="92869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Exactitud</a:t>
                      </a: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estadística</a:t>
                      </a: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ID</a:t>
                      </a:r>
                      <a:endParaRPr lang="en-US" sz="1400" dirty="0">
                        <a:effectLst/>
                      </a:endParaRPr>
                    </a:p>
                  </a:txBody>
                  <a:tcPr marL="71438" marR="71438" marT="92869" marB="92869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1468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109699</a:t>
                      </a:r>
                      <a:endParaRPr lang="en-US" sz="1400">
                        <a:effectLst/>
                      </a:endParaRPr>
                    </a:p>
                  </a:txBody>
                  <a:tcPr marL="71438" marR="71438" marT="92869" marB="92869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84156</a:t>
                      </a:r>
                      <a:endParaRPr lang="en-US" sz="800" dirty="0">
                        <a:effectLst/>
                      </a:endParaRPr>
                    </a:p>
                  </a:txBody>
                  <a:tcPr marL="71438" marR="71438" marT="92869" marB="92869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6237</a:t>
                      </a:r>
                      <a:endParaRPr lang="en-US" sz="1400" dirty="0">
                        <a:effectLst/>
                      </a:endParaRPr>
                    </a:p>
                  </a:txBody>
                  <a:tcPr marL="71438" marR="71438" marT="92869" marB="92869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84%</a:t>
                      </a:r>
                      <a:endParaRPr lang="en-US" sz="1400" dirty="0">
                        <a:effectLst/>
                      </a:endParaRPr>
                    </a:p>
                  </a:txBody>
                  <a:tcPr marL="71438" marR="71438" marT="92869" marB="92869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3235" y="1867741"/>
            <a:ext cx="3429656" cy="184521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703316" y="1659992"/>
            <a:ext cx="135165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900" b="1" dirty="0"/>
              <a:t>Ejemplos de id en SNMB</a:t>
            </a:r>
            <a:endParaRPr lang="en-US" sz="900" b="1" dirty="0"/>
          </a:p>
        </p:txBody>
      </p:sp>
    </p:spTree>
    <p:extLst>
      <p:ext uri="{BB962C8B-B14F-4D97-AF65-F5344CB8AC3E}">
        <p14:creationId xmlns:p14="http://schemas.microsoft.com/office/powerpoint/2010/main" val="15973437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5"/>
          <p:cNvSpPr/>
          <p:nvPr/>
        </p:nvSpPr>
        <p:spPr>
          <a:xfrm>
            <a:off x="1115616" y="161949"/>
            <a:ext cx="78018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b="1" dirty="0"/>
              <a:t>Los flujos de trabajo para sonidos, fotografías y videos son en esencia análogos</a:t>
            </a:r>
            <a:endParaRPr lang="es-ES_tradnl" dirty="0"/>
          </a:p>
        </p:txBody>
      </p:sp>
      <p:pic>
        <p:nvPicPr>
          <p:cNvPr id="33" name="Picture 2" descr="Image result for databas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996952"/>
            <a:ext cx="1080120" cy="1196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402691" y="2924944"/>
            <a:ext cx="777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/>
              <a:t>SNMB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7875" y="5063479"/>
            <a:ext cx="2964756" cy="1645157"/>
          </a:xfrm>
          <a:prstGeom prst="rect">
            <a:avLst/>
          </a:prstGeom>
        </p:spPr>
      </p:pic>
      <p:pic>
        <p:nvPicPr>
          <p:cNvPr id="41" name="Picture 40" descr="C:\Users\Julian\AppData\Local\Temp\fla3E05.tmp\Snapshot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875" y="3070026"/>
            <a:ext cx="2964756" cy="158046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932759" y="4838963"/>
            <a:ext cx="182774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000" b="1" dirty="0"/>
              <a:t>Naturalista (ciencia ciudadana)</a:t>
            </a:r>
            <a:endParaRPr lang="en-US" sz="1000" b="1" dirty="0"/>
          </a:p>
        </p:txBody>
      </p:sp>
      <p:sp>
        <p:nvSpPr>
          <p:cNvPr id="42" name="TextBox 41"/>
          <p:cNvSpPr txBox="1"/>
          <p:nvPr/>
        </p:nvSpPr>
        <p:spPr>
          <a:xfrm>
            <a:off x="1907705" y="2801200"/>
            <a:ext cx="22220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000" b="1" dirty="0"/>
              <a:t>Aplicación de anotación de fotografías</a:t>
            </a:r>
            <a:endParaRPr lang="en-US" sz="1000" b="1" dirty="0"/>
          </a:p>
        </p:txBody>
      </p:sp>
      <p:pic>
        <p:nvPicPr>
          <p:cNvPr id="43" name="Picture 42" descr="Screenshot at 2016-08-30 02:55:13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875" y="961511"/>
            <a:ext cx="3291917" cy="1651214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TextBox 43"/>
          <p:cNvSpPr txBox="1"/>
          <p:nvPr/>
        </p:nvSpPr>
        <p:spPr>
          <a:xfrm>
            <a:off x="1907704" y="692685"/>
            <a:ext cx="205537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000" b="1" dirty="0"/>
              <a:t>Aplicación de anotación de sonidos</a:t>
            </a:r>
            <a:endParaRPr lang="en-US" sz="1000" b="1" dirty="0"/>
          </a:p>
        </p:txBody>
      </p:sp>
      <p:pic>
        <p:nvPicPr>
          <p:cNvPr id="45" name="Picture 2" descr="Image result for databas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124744"/>
            <a:ext cx="1080120" cy="1196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5940152" y="1151279"/>
            <a:ext cx="122180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050" b="1" dirty="0"/>
              <a:t>Sonidos anotados</a:t>
            </a:r>
            <a:endParaRPr lang="en-US" sz="1050" b="1" dirty="0"/>
          </a:p>
        </p:txBody>
      </p:sp>
      <p:pic>
        <p:nvPicPr>
          <p:cNvPr id="47" name="Picture 2" descr="Image result for databas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464438"/>
            <a:ext cx="1080120" cy="1196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/>
          <p:cNvSpPr txBox="1"/>
          <p:nvPr/>
        </p:nvSpPr>
        <p:spPr>
          <a:xfrm>
            <a:off x="5940152" y="4490973"/>
            <a:ext cx="130195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050" b="1" dirty="0"/>
              <a:t>Fotografías y videos</a:t>
            </a:r>
          </a:p>
          <a:p>
            <a:r>
              <a:rPr lang="es-MX" sz="1050" b="1" dirty="0"/>
              <a:t>anotados</a:t>
            </a:r>
            <a:endParaRPr lang="en-US" sz="1050" b="1" dirty="0"/>
          </a:p>
        </p:txBody>
      </p:sp>
      <p:cxnSp>
        <p:nvCxnSpPr>
          <p:cNvPr id="49" name="Straight Connector 48"/>
          <p:cNvCxnSpPr/>
          <p:nvPr/>
        </p:nvCxnSpPr>
        <p:spPr>
          <a:xfrm flipH="1">
            <a:off x="4211960" y="5467565"/>
            <a:ext cx="54006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V="1">
            <a:off x="1403648" y="1772817"/>
            <a:ext cx="0" cy="4248471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1403648" y="6021288"/>
            <a:ext cx="43204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>
            <a:off x="1403648" y="3855336"/>
            <a:ext cx="43204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>
            <a:off x="1403648" y="1772817"/>
            <a:ext cx="43204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V="1">
            <a:off x="5239792" y="3897052"/>
            <a:ext cx="0" cy="213853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5239792" y="4841221"/>
            <a:ext cx="43204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V="1">
            <a:off x="5455816" y="1155738"/>
            <a:ext cx="0" cy="1165816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>
            <a:off x="5455816" y="1723149"/>
            <a:ext cx="26831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V="1">
            <a:off x="7380312" y="1723149"/>
            <a:ext cx="0" cy="3115814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7" name="Picture 2" descr="Image result for databas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2549" y="2996952"/>
            <a:ext cx="1080120" cy="1196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TextBox 67"/>
          <p:cNvSpPr txBox="1"/>
          <p:nvPr/>
        </p:nvSpPr>
        <p:spPr>
          <a:xfrm>
            <a:off x="8043720" y="2924944"/>
            <a:ext cx="777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/>
              <a:t>SNMB</a:t>
            </a:r>
            <a:endParaRPr lang="en-US" b="1" dirty="0"/>
          </a:p>
        </p:txBody>
      </p:sp>
      <p:cxnSp>
        <p:nvCxnSpPr>
          <p:cNvPr id="69" name="Straight Arrow Connector 68"/>
          <p:cNvCxnSpPr/>
          <p:nvPr/>
        </p:nvCxnSpPr>
        <p:spPr>
          <a:xfrm>
            <a:off x="7380312" y="3501008"/>
            <a:ext cx="36004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6" descr="Image result for deep neural network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672" y="2868539"/>
            <a:ext cx="1726443" cy="1280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TextBox 71"/>
          <p:cNvSpPr txBox="1"/>
          <p:nvPr/>
        </p:nvSpPr>
        <p:spPr>
          <a:xfrm>
            <a:off x="5850159" y="2860812"/>
            <a:ext cx="95571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050" b="1" dirty="0"/>
              <a:t>Clasificadores</a:t>
            </a:r>
            <a:endParaRPr lang="en-US" sz="1050" b="1" dirty="0"/>
          </a:p>
        </p:txBody>
      </p:sp>
      <p:cxnSp>
        <p:nvCxnSpPr>
          <p:cNvPr id="73" name="Straight Arrow Connector 72"/>
          <p:cNvCxnSpPr/>
          <p:nvPr/>
        </p:nvCxnSpPr>
        <p:spPr>
          <a:xfrm flipV="1">
            <a:off x="6364893" y="4005064"/>
            <a:ext cx="0" cy="36004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>
            <a:off x="6324866" y="2393562"/>
            <a:ext cx="3148" cy="38736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27132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34276" y="2359732"/>
            <a:ext cx="6858000" cy="1790700"/>
          </a:xfrm>
        </p:spPr>
        <p:txBody>
          <a:bodyPr>
            <a:normAutofit/>
          </a:bodyPr>
          <a:lstStyle/>
          <a:p>
            <a:r>
              <a:rPr lang="es-MX" b="1" dirty="0"/>
              <a:t>Estimaciones de diversidad </a:t>
            </a:r>
            <a:r>
              <a:rPr lang="es-MX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acústica</a:t>
            </a:r>
            <a:endParaRPr lang="en-US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3910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2737" y="3731784"/>
            <a:ext cx="1500457" cy="58105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81641" y="3188211"/>
            <a:ext cx="124264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1050" b="1" dirty="0"/>
              <a:t>Índice de Shannon </a:t>
            </a:r>
          </a:p>
          <a:p>
            <a:pPr algn="ctr"/>
            <a:r>
              <a:rPr lang="es-MX" sz="1050" b="1" dirty="0"/>
              <a:t>sobre las sumas</a:t>
            </a:r>
          </a:p>
        </p:txBody>
      </p:sp>
      <p:sp>
        <p:nvSpPr>
          <p:cNvPr id="7" name="Rectángulo 5"/>
          <p:cNvSpPr/>
          <p:nvPr/>
        </p:nvSpPr>
        <p:spPr>
          <a:xfrm>
            <a:off x="146803" y="1025299"/>
            <a:ext cx="489473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350" b="1" dirty="0"/>
              <a:t>Diversidad acústica</a:t>
            </a:r>
            <a:r>
              <a:rPr lang="es-ES_tradnl" sz="1350" b="1" dirty="0"/>
              <a:t> – un ejemplo con un índice clásico en ecología</a:t>
            </a:r>
          </a:p>
        </p:txBody>
      </p:sp>
      <p:pic>
        <p:nvPicPr>
          <p:cNvPr id="3074" name="Picture 2" descr="5190351657 d020ecfe8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2116" y="3805679"/>
            <a:ext cx="1165590" cy="778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5" y="3031049"/>
            <a:ext cx="3311558" cy="2496740"/>
          </a:xfrm>
          <a:prstGeom prst="rect">
            <a:avLst/>
          </a:prstGeom>
        </p:spPr>
      </p:pic>
      <p:pic>
        <p:nvPicPr>
          <p:cNvPr id="3076" name="Picture 4" descr="Medi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133" y="4878348"/>
            <a:ext cx="1336297" cy="1002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2677923655 9a3e34b4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133" y="2121694"/>
            <a:ext cx="1129782" cy="1547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863368" y="1776525"/>
            <a:ext cx="2128724" cy="300082"/>
          </a:xfrm>
          <a:prstGeom prst="rect">
            <a:avLst/>
          </a:prstGeom>
          <a:noFill/>
          <a:ln w="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MX" sz="1350" dirty="0"/>
              <a:t>Hipótesis del nicho acústico</a:t>
            </a:r>
            <a:endParaRPr lang="en-US" sz="1350" dirty="0"/>
          </a:p>
        </p:txBody>
      </p:sp>
      <p:sp>
        <p:nvSpPr>
          <p:cNvPr id="10" name="Right Brace 9"/>
          <p:cNvSpPr/>
          <p:nvPr/>
        </p:nvSpPr>
        <p:spPr>
          <a:xfrm>
            <a:off x="5050632" y="2121694"/>
            <a:ext cx="592931" cy="3758876"/>
          </a:xfrm>
          <a:prstGeom prst="rightBrac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Right Brace 13"/>
          <p:cNvSpPr/>
          <p:nvPr/>
        </p:nvSpPr>
        <p:spPr>
          <a:xfrm>
            <a:off x="6816931" y="2607469"/>
            <a:ext cx="592931" cy="2920320"/>
          </a:xfrm>
          <a:prstGeom prst="rightBrac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TextBox 14"/>
          <p:cNvSpPr txBox="1"/>
          <p:nvPr/>
        </p:nvSpPr>
        <p:spPr>
          <a:xfrm>
            <a:off x="5696343" y="3802571"/>
            <a:ext cx="114486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1050" b="1" dirty="0"/>
              <a:t>Suma de energía </a:t>
            </a:r>
          </a:p>
          <a:p>
            <a:pPr algn="ctr"/>
            <a:r>
              <a:rPr lang="es-MX" sz="1050" b="1" dirty="0"/>
              <a:t>por banda</a:t>
            </a:r>
          </a:p>
        </p:txBody>
      </p:sp>
    </p:spTree>
    <p:extLst>
      <p:ext uri="{BB962C8B-B14F-4D97-AF65-F5344CB8AC3E}">
        <p14:creationId xmlns:p14="http://schemas.microsoft.com/office/powerpoint/2010/main" val="19704787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" y="995722"/>
            <a:ext cx="9144000" cy="58176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87624" y="332656"/>
            <a:ext cx="276639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500" b="1" dirty="0" err="1"/>
              <a:t>Acoustic</a:t>
            </a:r>
            <a:r>
              <a:rPr lang="es-MX" sz="1500" b="1" dirty="0"/>
              <a:t> </a:t>
            </a:r>
            <a:r>
              <a:rPr lang="es-MX" sz="1500" b="1" dirty="0" err="1"/>
              <a:t>Diversity</a:t>
            </a:r>
            <a:r>
              <a:rPr lang="es-MX" sz="1500" b="1" dirty="0"/>
              <a:t> </a:t>
            </a:r>
            <a:r>
              <a:rPr lang="es-MX" sz="1500" b="1" dirty="0" err="1"/>
              <a:t>Index</a:t>
            </a:r>
            <a:r>
              <a:rPr lang="es-MX" sz="1500" b="1" dirty="0"/>
              <a:t> - Diurno</a:t>
            </a:r>
            <a:endParaRPr lang="en-US" sz="15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94833"/>
            <a:ext cx="512450" cy="2118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5182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5722"/>
            <a:ext cx="9144000" cy="58176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87624" y="332656"/>
            <a:ext cx="298601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500" b="1" dirty="0" err="1"/>
              <a:t>Acoustic</a:t>
            </a:r>
            <a:r>
              <a:rPr lang="es-MX" sz="1500" b="1" dirty="0"/>
              <a:t> </a:t>
            </a:r>
            <a:r>
              <a:rPr lang="es-MX" sz="1500" b="1" dirty="0" err="1"/>
              <a:t>Diversity</a:t>
            </a:r>
            <a:r>
              <a:rPr lang="es-MX" sz="1500" b="1" dirty="0"/>
              <a:t> </a:t>
            </a:r>
            <a:r>
              <a:rPr lang="es-MX" sz="1500" b="1" dirty="0" err="1"/>
              <a:t>Index</a:t>
            </a:r>
            <a:r>
              <a:rPr lang="es-MX" sz="1500" b="1" dirty="0"/>
              <a:t> - Nocturno</a:t>
            </a:r>
            <a:endParaRPr lang="en-US" sz="15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94833"/>
            <a:ext cx="512450" cy="2118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852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5722"/>
            <a:ext cx="9144000" cy="58176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87624" y="332656"/>
            <a:ext cx="261808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500" b="1" dirty="0" err="1"/>
              <a:t>Acoustic</a:t>
            </a:r>
            <a:r>
              <a:rPr lang="es-MX" sz="1500" b="1" dirty="0"/>
              <a:t> </a:t>
            </a:r>
            <a:r>
              <a:rPr lang="es-MX" sz="1500" b="1" dirty="0" err="1"/>
              <a:t>Diversity</a:t>
            </a:r>
            <a:r>
              <a:rPr lang="es-MX" sz="1500" b="1" dirty="0"/>
              <a:t> </a:t>
            </a:r>
            <a:r>
              <a:rPr lang="es-MX" sz="1500" b="1" dirty="0" err="1"/>
              <a:t>Index</a:t>
            </a:r>
            <a:r>
              <a:rPr lang="es-MX" sz="1500" b="1" dirty="0"/>
              <a:t> - Total</a:t>
            </a:r>
            <a:endParaRPr lang="en-US" sz="15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94833"/>
            <a:ext cx="512450" cy="211854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563888" y="2060848"/>
            <a:ext cx="2160240" cy="1656184"/>
          </a:xfrm>
          <a:prstGeom prst="rect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5338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5722"/>
            <a:ext cx="9144000" cy="58176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87624" y="332656"/>
            <a:ext cx="261808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500" b="1" dirty="0" err="1"/>
              <a:t>Acoustic</a:t>
            </a:r>
            <a:r>
              <a:rPr lang="es-MX" sz="1500" b="1" dirty="0"/>
              <a:t> </a:t>
            </a:r>
            <a:r>
              <a:rPr lang="es-MX" sz="1500" b="1" dirty="0" err="1"/>
              <a:t>Diversity</a:t>
            </a:r>
            <a:r>
              <a:rPr lang="es-MX" sz="1500" b="1" dirty="0"/>
              <a:t> </a:t>
            </a:r>
            <a:r>
              <a:rPr lang="es-MX" sz="1500" b="1" dirty="0" err="1"/>
              <a:t>Index</a:t>
            </a:r>
            <a:r>
              <a:rPr lang="es-MX" sz="1500" b="1" dirty="0"/>
              <a:t> - Total</a:t>
            </a:r>
            <a:endParaRPr lang="en-US" sz="15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94833"/>
            <a:ext cx="512450" cy="21185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538" y="668893"/>
            <a:ext cx="6035945" cy="3840227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0201534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Triángulo isósceles"/>
          <p:cNvSpPr/>
          <p:nvPr/>
        </p:nvSpPr>
        <p:spPr>
          <a:xfrm>
            <a:off x="395536" y="620688"/>
            <a:ext cx="8568952" cy="1470454"/>
          </a:xfrm>
          <a:prstGeom prst="triangle">
            <a:avLst/>
          </a:prstGeom>
          <a:solidFill>
            <a:schemeClr val="bg1">
              <a:lumMod val="75000"/>
              <a:alpha val="17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National Biodiversity Monitoring System (SNMB) – </a:t>
            </a:r>
            <a:r>
              <a:rPr lang="en-US" b="1" dirty="0" err="1">
                <a:solidFill>
                  <a:schemeClr val="tx1"/>
                </a:solidFill>
              </a:rPr>
              <a:t>componente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terrestre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395536" y="2276493"/>
            <a:ext cx="1606377" cy="397887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SAR-MOD 2 week data collection cycle, recurrent, monthly</a:t>
            </a:r>
          </a:p>
        </p:txBody>
      </p:sp>
      <p:sp>
        <p:nvSpPr>
          <p:cNvPr id="9" name="8 Rectángulo"/>
          <p:cNvSpPr/>
          <p:nvPr/>
        </p:nvSpPr>
        <p:spPr>
          <a:xfrm>
            <a:off x="7432250" y="2276493"/>
            <a:ext cx="1532238" cy="3978875"/>
          </a:xfrm>
          <a:prstGeom prst="rect">
            <a:avLst/>
          </a:prstGeom>
          <a:solidFill>
            <a:schemeClr val="bg1">
              <a:lumMod val="75000"/>
              <a:alpha val="17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Civil Society, no regulated collection cycle, free contributions</a:t>
            </a:r>
          </a:p>
        </p:txBody>
      </p:sp>
      <p:sp>
        <p:nvSpPr>
          <p:cNvPr id="14" name="7 Rectángulo"/>
          <p:cNvSpPr/>
          <p:nvPr/>
        </p:nvSpPr>
        <p:spPr>
          <a:xfrm>
            <a:off x="3897365" y="2276493"/>
            <a:ext cx="1538731" cy="3978876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lvl="0" algn="ctr"/>
            <a:r>
              <a:rPr lang="en-US" sz="2400" dirty="0">
                <a:solidFill>
                  <a:prstClr val="black">
                    <a:lumMod val="85000"/>
                    <a:lumOff val="15000"/>
                  </a:prstClr>
                </a:solidFill>
              </a:rPr>
              <a:t>SAC-MOD: 6 days data collection cycle, recurrent, 5 years</a:t>
            </a:r>
          </a:p>
          <a:p>
            <a:pPr algn="ctr"/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8127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55" y="72008"/>
            <a:ext cx="9054649" cy="65253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87624" y="332656"/>
            <a:ext cx="261808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500" b="1" dirty="0" err="1"/>
              <a:t>Acoustic</a:t>
            </a:r>
            <a:r>
              <a:rPr lang="es-MX" sz="1500" b="1" dirty="0"/>
              <a:t> </a:t>
            </a:r>
            <a:r>
              <a:rPr lang="es-MX" sz="1500" b="1" dirty="0" err="1"/>
              <a:t>Diversity</a:t>
            </a:r>
            <a:r>
              <a:rPr lang="es-MX" sz="1500" b="1" dirty="0"/>
              <a:t> </a:t>
            </a:r>
            <a:r>
              <a:rPr lang="es-MX" sz="1500" b="1" dirty="0" err="1"/>
              <a:t>Index</a:t>
            </a:r>
            <a:r>
              <a:rPr lang="es-MX" sz="1500" b="1" dirty="0"/>
              <a:t> - Total</a:t>
            </a:r>
            <a:endParaRPr lang="en-US" sz="1500" b="1" dirty="0"/>
          </a:p>
        </p:txBody>
      </p:sp>
    </p:spTree>
    <p:extLst>
      <p:ext uri="{BB962C8B-B14F-4D97-AF65-F5344CB8AC3E}">
        <p14:creationId xmlns:p14="http://schemas.microsoft.com/office/powerpoint/2010/main" val="10031633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000" y="-288000"/>
            <a:ext cx="9583743" cy="740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1865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15616" y="260648"/>
            <a:ext cx="57606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2000" b="1" dirty="0">
                <a:ln w="1905"/>
                <a:solidFill>
                  <a:srgbClr val="8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Sistema Nacional de Monitoreo de la Biodiversidad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03648" y="1196752"/>
            <a:ext cx="6624736" cy="4385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endParaRPr lang="es-ES" dirty="0"/>
          </a:p>
          <a:p>
            <a:pPr marL="285750" indent="-285750">
              <a:buFont typeface="Wingdings" charset="2"/>
              <a:buChar char="ü"/>
            </a:pPr>
            <a:r>
              <a:rPr lang="es-ES" dirty="0"/>
              <a:t>Plan Nacional de Desarrollo</a:t>
            </a:r>
          </a:p>
          <a:p>
            <a:pPr marL="628650" lvl="1" indent="-171450">
              <a:buFont typeface="Arial"/>
              <a:buChar char="•"/>
            </a:pPr>
            <a:r>
              <a:rPr lang="es-ES" sz="900" dirty="0"/>
              <a:t>Detener la pérdida de biodiversidad. </a:t>
            </a:r>
          </a:p>
          <a:p>
            <a:endParaRPr lang="es-ES" dirty="0"/>
          </a:p>
          <a:p>
            <a:pPr marL="285750" indent="-285750">
              <a:buFont typeface="Wingdings" charset="2"/>
              <a:buChar char="ü"/>
            </a:pPr>
            <a:r>
              <a:rPr lang="es-ES" dirty="0"/>
              <a:t>Leyes Nacionales</a:t>
            </a:r>
          </a:p>
          <a:p>
            <a:pPr marL="628650" lvl="1" indent="-171450">
              <a:buFont typeface="Arial"/>
              <a:buChar char="•"/>
            </a:pPr>
            <a:r>
              <a:rPr lang="es-ES" sz="900" dirty="0"/>
              <a:t>Ley General de Equilibrio Ecológico y Protección al Ambiente LGEEPA</a:t>
            </a:r>
          </a:p>
          <a:p>
            <a:pPr marL="628650" lvl="1" indent="-171450">
              <a:buFont typeface="Arial"/>
              <a:buChar char="•"/>
            </a:pPr>
            <a:r>
              <a:rPr lang="es-ES" sz="900" dirty="0"/>
              <a:t>Ley General de Vida Silvestre</a:t>
            </a:r>
          </a:p>
          <a:p>
            <a:pPr marL="628650" lvl="1" indent="-171450">
              <a:buFont typeface="Arial"/>
              <a:buChar char="•"/>
            </a:pPr>
            <a:r>
              <a:rPr lang="es-ES" sz="900" dirty="0"/>
              <a:t>Norma Oficial Mexicana NOM-059-ECOL-2010 </a:t>
            </a:r>
          </a:p>
          <a:p>
            <a:pPr marL="628650" lvl="1" indent="-171450">
              <a:buFont typeface="Arial"/>
              <a:buChar char="•"/>
            </a:pPr>
            <a:r>
              <a:rPr lang="es-ES" sz="900" dirty="0"/>
              <a:t>Ley General de Cambio Climático</a:t>
            </a:r>
          </a:p>
          <a:p>
            <a:pPr marL="628650" lvl="1" indent="-171450">
              <a:buFont typeface="Arial"/>
              <a:buChar char="•"/>
            </a:pPr>
            <a:r>
              <a:rPr lang="es-ES" sz="900" dirty="0"/>
              <a:t>Ley General de desarrollo forestal sustentable</a:t>
            </a:r>
          </a:p>
          <a:p>
            <a:endParaRPr lang="es-ES" dirty="0"/>
          </a:p>
          <a:p>
            <a:pPr marL="285750" indent="-285750">
              <a:buFont typeface="Wingdings" charset="2"/>
              <a:buChar char="ü"/>
            </a:pPr>
            <a:r>
              <a:rPr lang="es-ES" dirty="0"/>
              <a:t>Estrategias estatales</a:t>
            </a:r>
          </a:p>
          <a:p>
            <a:pPr lvl="1"/>
            <a:r>
              <a:rPr lang="es-ES" sz="900" dirty="0"/>
              <a:t>Eje estratégico:</a:t>
            </a:r>
          </a:p>
          <a:p>
            <a:pPr marL="628650" lvl="1" indent="-171450">
              <a:buFont typeface="Arial"/>
              <a:buChar char="•"/>
            </a:pPr>
            <a:r>
              <a:rPr lang="es-ES" sz="900" dirty="0"/>
              <a:t>Conservación de especies, áreas naturales y corredores biológicos</a:t>
            </a:r>
          </a:p>
          <a:p>
            <a:pPr marL="628650" lvl="1" indent="-171450">
              <a:buFont typeface="Arial"/>
              <a:buChar char="•"/>
            </a:pPr>
            <a:r>
              <a:rPr lang="es-ES" sz="900" dirty="0"/>
              <a:t>Conocimiento, sistematización de la información y desarrollo tecnológico. </a:t>
            </a:r>
          </a:p>
          <a:p>
            <a:pPr marL="628650" lvl="1" indent="-171450">
              <a:buFont typeface="Arial"/>
              <a:buChar char="•"/>
            </a:pPr>
            <a:r>
              <a:rPr lang="es-ES" sz="900" dirty="0"/>
              <a:t>Atención de amenazas a la diversidad biológica</a:t>
            </a:r>
          </a:p>
          <a:p>
            <a:pPr marL="628650" lvl="1" indent="-171450">
              <a:buFont typeface="Arial"/>
              <a:buChar char="•"/>
            </a:pPr>
            <a:r>
              <a:rPr lang="es-ES" sz="900" dirty="0"/>
              <a:t>Mecanismos de implementación</a:t>
            </a:r>
          </a:p>
          <a:p>
            <a:endParaRPr lang="es-ES" dirty="0"/>
          </a:p>
          <a:p>
            <a:pPr marL="285750" indent="-285750">
              <a:buFont typeface="Wingdings" charset="2"/>
              <a:buChar char="ü"/>
            </a:pPr>
            <a:r>
              <a:rPr lang="es-ES" dirty="0"/>
              <a:t>Compromisos internacionales </a:t>
            </a:r>
          </a:p>
          <a:p>
            <a:pPr marL="628650" lvl="1" indent="-171450">
              <a:buFont typeface="Arial"/>
              <a:buChar char="•"/>
            </a:pPr>
            <a:r>
              <a:rPr lang="es-ES" sz="900" dirty="0"/>
              <a:t>Convención de la Diversidad Biológica, Metas de Aichi</a:t>
            </a:r>
          </a:p>
          <a:p>
            <a:pPr marL="628650" lvl="1" indent="-171450">
              <a:buFont typeface="Arial"/>
              <a:buChar char="•"/>
            </a:pPr>
            <a:r>
              <a:rPr lang="es-ES" sz="900" dirty="0"/>
              <a:t>Estrategia REDD+</a:t>
            </a:r>
          </a:p>
          <a:p>
            <a:endParaRPr lang="es-ES" dirty="0"/>
          </a:p>
        </p:txBody>
      </p:sp>
      <p:sp>
        <p:nvSpPr>
          <p:cNvPr id="13" name="Rectangle 12"/>
          <p:cNvSpPr/>
          <p:nvPr/>
        </p:nvSpPr>
        <p:spPr>
          <a:xfrm>
            <a:off x="4716016" y="1556792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s-ES_tradnl" sz="900" dirty="0"/>
          </a:p>
        </p:txBody>
      </p:sp>
    </p:spTree>
    <p:extLst>
      <p:ext uri="{BB962C8B-B14F-4D97-AF65-F5344CB8AC3E}">
        <p14:creationId xmlns:p14="http://schemas.microsoft.com/office/powerpoint/2010/main" val="16405155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61" t="14844" r="1903" b="8252"/>
          <a:stretch>
            <a:fillRect/>
          </a:stretch>
        </p:blipFill>
        <p:spPr bwMode="auto">
          <a:xfrm>
            <a:off x="115358" y="67573"/>
            <a:ext cx="3734270" cy="28011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Rectángulo 7"/>
          <p:cNvSpPr/>
          <p:nvPr/>
        </p:nvSpPr>
        <p:spPr>
          <a:xfrm>
            <a:off x="107504" y="4221088"/>
            <a:ext cx="2592288" cy="590773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lIns="82141" tIns="41070" rIns="82141" bIns="41070">
            <a:spAutoFit/>
          </a:bodyPr>
          <a:lstStyle/>
          <a:p>
            <a:pPr algn="just"/>
            <a:r>
              <a:rPr lang="es-ES_tradnl" sz="1100" dirty="0"/>
              <a:t>La malla homogénea sirve como plataforma interinstitucional para el monitoreo</a:t>
            </a:r>
          </a:p>
        </p:txBody>
      </p:sp>
      <p:pic>
        <p:nvPicPr>
          <p:cNvPr id="13" name="Imagen 5" descr="Anexo 2. CONAFOR_INFyS.pd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46"/>
          <a:stretch/>
        </p:blipFill>
        <p:spPr>
          <a:xfrm>
            <a:off x="268552" y="1628588"/>
            <a:ext cx="893747" cy="791509"/>
          </a:xfrm>
          <a:prstGeom prst="rect">
            <a:avLst/>
          </a:prstGeom>
        </p:spPr>
      </p:pic>
      <p:pic>
        <p:nvPicPr>
          <p:cNvPr id="10" name="Picture 9" descr="Sin título:Users:nashieligarciaalaniz:Desktop:sacmod1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" t="2151" r="1942" b="16632"/>
          <a:stretch/>
        </p:blipFill>
        <p:spPr bwMode="auto">
          <a:xfrm>
            <a:off x="2843808" y="2204864"/>
            <a:ext cx="6120680" cy="424847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19478" y="362876"/>
            <a:ext cx="3222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rgbClr val="800000"/>
                </a:solidFill>
              </a:rPr>
              <a:t>Diseño geográfico del muestreo</a:t>
            </a:r>
          </a:p>
        </p:txBody>
      </p:sp>
    </p:spTree>
    <p:extLst>
      <p:ext uri="{BB962C8B-B14F-4D97-AF65-F5344CB8AC3E}">
        <p14:creationId xmlns:p14="http://schemas.microsoft.com/office/powerpoint/2010/main" val="6027756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504" y="33209"/>
            <a:ext cx="914400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TextBox 8"/>
          <p:cNvSpPr txBox="1"/>
          <p:nvPr/>
        </p:nvSpPr>
        <p:spPr>
          <a:xfrm>
            <a:off x="395536" y="404664"/>
            <a:ext cx="1911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rgbClr val="800000"/>
                </a:solidFill>
              </a:rPr>
              <a:t>Marco conceptual</a:t>
            </a:r>
          </a:p>
        </p:txBody>
      </p:sp>
      <p:pic>
        <p:nvPicPr>
          <p:cNvPr id="10" name="Picture 9" descr="Captura de pantalla 2017-06-14 a la(s) 20.36.46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62" t="16268" r="19444" b="20117"/>
          <a:stretch/>
        </p:blipFill>
        <p:spPr>
          <a:xfrm>
            <a:off x="5940152" y="764704"/>
            <a:ext cx="2692938" cy="1768376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5796136" y="1196752"/>
            <a:ext cx="2880320" cy="432048"/>
          </a:xfrm>
          <a:prstGeom prst="ellipse">
            <a:avLst/>
          </a:prstGeom>
          <a:noFill/>
          <a:ln>
            <a:solidFill>
              <a:srgbClr val="8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" name="Rectangle 2"/>
          <p:cNvSpPr/>
          <p:nvPr/>
        </p:nvSpPr>
        <p:spPr>
          <a:xfrm>
            <a:off x="467544" y="908720"/>
            <a:ext cx="4464496" cy="136815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Rectangle 3"/>
          <p:cNvSpPr/>
          <p:nvPr/>
        </p:nvSpPr>
        <p:spPr>
          <a:xfrm>
            <a:off x="467544" y="908720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sz="1400" dirty="0">
                <a:solidFill>
                  <a:srgbClr val="000000"/>
                </a:solidFill>
                <a:cs typeface="Arial"/>
              </a:rPr>
              <a:t>El concepto de </a:t>
            </a:r>
            <a:r>
              <a:rPr lang="es-MX" sz="1400" b="1" dirty="0">
                <a:solidFill>
                  <a:srgbClr val="000000"/>
                </a:solidFill>
                <a:cs typeface="Arial"/>
              </a:rPr>
              <a:t>Integridad Ecosistémica </a:t>
            </a:r>
            <a:r>
              <a:rPr lang="es-MX" sz="1400" dirty="0">
                <a:solidFill>
                  <a:srgbClr val="000000"/>
                </a:solidFill>
                <a:cs typeface="Arial"/>
              </a:rPr>
              <a:t>ha sido identificado como una buena herramienta para aproximar la degradación ecosistémica en un sentido mas amplio.</a:t>
            </a:r>
          </a:p>
          <a:p>
            <a:endParaRPr lang="es-MX" sz="1400" dirty="0">
              <a:solidFill>
                <a:srgbClr val="000000"/>
              </a:solidFill>
              <a:cs typeface="Candara"/>
            </a:endParaRPr>
          </a:p>
          <a:p>
            <a:r>
              <a:rPr lang="es-MX" sz="1400" dirty="0">
                <a:solidFill>
                  <a:srgbClr val="000000"/>
                </a:solidFill>
                <a:cs typeface="Candara"/>
              </a:rPr>
              <a:t>La </a:t>
            </a:r>
            <a:r>
              <a:rPr lang="es-MX" sz="1400" b="1" dirty="0">
                <a:solidFill>
                  <a:srgbClr val="000000"/>
                </a:solidFill>
                <a:cs typeface="Candara"/>
              </a:rPr>
              <a:t>Integridad ecosistémica </a:t>
            </a:r>
            <a:r>
              <a:rPr lang="es-MX" sz="1400" dirty="0">
                <a:solidFill>
                  <a:srgbClr val="000000"/>
                </a:solidFill>
                <a:cs typeface="Candara"/>
              </a:rPr>
              <a:t>no puede ser medida directamente sino aproximada mediante el uso de proxies</a:t>
            </a:r>
            <a:endParaRPr lang="es-MX" sz="1400" i="1" dirty="0">
              <a:solidFill>
                <a:srgbClr val="000000"/>
              </a:solidFill>
            </a:endParaRPr>
          </a:p>
        </p:txBody>
      </p:sp>
      <p:sp>
        <p:nvSpPr>
          <p:cNvPr id="14" name="Rectángulo 1"/>
          <p:cNvSpPr/>
          <p:nvPr/>
        </p:nvSpPr>
        <p:spPr>
          <a:xfrm>
            <a:off x="323528" y="3450179"/>
            <a:ext cx="7919235" cy="20210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400" dirty="0"/>
              <a:t>Colecta de datos:</a:t>
            </a:r>
          </a:p>
          <a:p>
            <a:endParaRPr lang="es-MX" sz="1400" dirty="0"/>
          </a:p>
          <a:p>
            <a:pPr marL="342900" lvl="0" indent="-342900">
              <a:buFont typeface="Arial"/>
              <a:buChar char="•"/>
            </a:pPr>
            <a:r>
              <a:rPr lang="es-ES_tradnl" sz="1400" dirty="0"/>
              <a:t>Conteo de aves por puntos </a:t>
            </a:r>
            <a:endParaRPr lang="es-MX" sz="1400" dirty="0">
              <a:effectLst/>
            </a:endParaRPr>
          </a:p>
          <a:p>
            <a:pPr marL="342900" lvl="0" indent="-342900">
              <a:buFont typeface="Arial"/>
              <a:buChar char="•"/>
            </a:pPr>
            <a:r>
              <a:rPr lang="es-ES_tradnl" sz="1400" dirty="0" err="1"/>
              <a:t>Transectos</a:t>
            </a:r>
            <a:r>
              <a:rPr lang="es-ES_tradnl" sz="1400" dirty="0"/>
              <a:t> para especies invasoras, huellas y excretas </a:t>
            </a:r>
            <a:endParaRPr lang="es-MX" sz="1400" dirty="0">
              <a:effectLst/>
            </a:endParaRPr>
          </a:p>
          <a:p>
            <a:pPr marL="342900" lvl="0" indent="-342900">
              <a:buFont typeface="Arial"/>
              <a:buChar char="•"/>
            </a:pPr>
            <a:r>
              <a:rPr lang="es-ES_tradnl" sz="1400" dirty="0"/>
              <a:t>Trampas cámara</a:t>
            </a:r>
            <a:endParaRPr lang="es-MX" sz="1400" dirty="0">
              <a:effectLst/>
            </a:endParaRPr>
          </a:p>
          <a:p>
            <a:pPr marL="342900" indent="-342900">
              <a:buFont typeface="Arial"/>
              <a:buChar char="•"/>
            </a:pPr>
            <a:r>
              <a:rPr lang="es-ES_tradnl" sz="1400" dirty="0"/>
              <a:t>Grabadora para el monitoreo </a:t>
            </a:r>
            <a:r>
              <a:rPr lang="es-ES_tradnl" sz="1400" dirty="0" err="1"/>
              <a:t>bioacústico</a:t>
            </a:r>
            <a:r>
              <a:rPr lang="es-ES_tradnl" sz="1400" dirty="0"/>
              <a:t>. </a:t>
            </a:r>
          </a:p>
          <a:p>
            <a:pPr marL="342900" lvl="0" indent="-342900">
              <a:buFont typeface="Arial"/>
              <a:buChar char="•"/>
            </a:pPr>
            <a:r>
              <a:rPr lang="es-ES_tradnl" sz="1400" dirty="0"/>
              <a:t>Variables de vegetación</a:t>
            </a:r>
            <a:endParaRPr lang="es-MX" sz="1400" dirty="0"/>
          </a:p>
          <a:p>
            <a:pPr marL="342900" lvl="0" indent="-342900">
              <a:buFont typeface="Arial"/>
              <a:buChar char="•"/>
            </a:pPr>
            <a:r>
              <a:rPr lang="es-ES_tradnl" sz="1400" dirty="0"/>
              <a:t>Impactos ambientales actuales (incendio, plagas, epífitas, uso de suelo) </a:t>
            </a:r>
            <a:endParaRPr lang="es-MX" sz="1400" dirty="0"/>
          </a:p>
          <a:p>
            <a:endParaRPr lang="es-MX" sz="2000" baseline="30000" dirty="0"/>
          </a:p>
        </p:txBody>
      </p:sp>
      <p:pic>
        <p:nvPicPr>
          <p:cNvPr id="15" name="Picture 14" descr="0 Portada SNMB_web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3450179"/>
            <a:ext cx="2376264" cy="307516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23528" y="3090139"/>
            <a:ext cx="2363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rgbClr val="800000"/>
                </a:solidFill>
              </a:rPr>
              <a:t>Método estandarizado</a:t>
            </a:r>
          </a:p>
        </p:txBody>
      </p:sp>
    </p:spTree>
    <p:extLst>
      <p:ext uri="{BB962C8B-B14F-4D97-AF65-F5344CB8AC3E}">
        <p14:creationId xmlns:p14="http://schemas.microsoft.com/office/powerpoint/2010/main" val="11693647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5" descr="Logo CONAFOR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4077072"/>
            <a:ext cx="1225486" cy="648072"/>
          </a:xfrm>
          <a:prstGeom prst="rect">
            <a:avLst/>
          </a:prstGeom>
        </p:spPr>
      </p:pic>
      <p:pic>
        <p:nvPicPr>
          <p:cNvPr id="2" name="Picture 1" descr="Conabio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518"/>
          <a:stretch/>
        </p:blipFill>
        <p:spPr>
          <a:xfrm>
            <a:off x="899592" y="3861048"/>
            <a:ext cx="1440160" cy="4374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03848" y="5589240"/>
            <a:ext cx="1469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Sociedad Civil</a:t>
            </a:r>
          </a:p>
        </p:txBody>
      </p:sp>
      <p:pic>
        <p:nvPicPr>
          <p:cNvPr id="10" name="Picture 9" descr="fmcn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6021288"/>
            <a:ext cx="1219014" cy="382114"/>
          </a:xfrm>
          <a:prstGeom prst="rect">
            <a:avLst/>
          </a:prstGeom>
        </p:spPr>
      </p:pic>
      <p:pic>
        <p:nvPicPr>
          <p:cNvPr id="11" name="Picture 10" descr="giz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08" b="27240"/>
          <a:stretch/>
        </p:blipFill>
        <p:spPr>
          <a:xfrm>
            <a:off x="3923928" y="6093296"/>
            <a:ext cx="1296143" cy="349383"/>
          </a:xfrm>
          <a:prstGeom prst="rect">
            <a:avLst/>
          </a:prstGeom>
        </p:spPr>
      </p:pic>
      <p:pic>
        <p:nvPicPr>
          <p:cNvPr id="15" name="Imagen 8"/>
          <p:cNvPicPr/>
          <p:nvPr/>
        </p:nvPicPr>
        <p:blipFill>
          <a:blip r:embed="rId6"/>
          <a:stretch>
            <a:fillRect/>
          </a:stretch>
        </p:blipFill>
        <p:spPr>
          <a:xfrm>
            <a:off x="251520" y="5085184"/>
            <a:ext cx="1498600" cy="65362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2051720" y="4437112"/>
            <a:ext cx="1080120" cy="1058416"/>
          </a:xfrm>
          <a:prstGeom prst="ellipse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SNMB</a:t>
            </a:r>
          </a:p>
        </p:txBody>
      </p:sp>
      <p:sp>
        <p:nvSpPr>
          <p:cNvPr id="17" name="Right Arrow 16"/>
          <p:cNvSpPr/>
          <p:nvPr/>
        </p:nvSpPr>
        <p:spPr>
          <a:xfrm rot="9340862">
            <a:off x="3223918" y="4619220"/>
            <a:ext cx="216024" cy="144016"/>
          </a:xfrm>
          <a:prstGeom prst="rightArrow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Right Arrow 17"/>
          <p:cNvSpPr/>
          <p:nvPr/>
        </p:nvSpPr>
        <p:spPr>
          <a:xfrm rot="2986662">
            <a:off x="1927774" y="4403195"/>
            <a:ext cx="216024" cy="144016"/>
          </a:xfrm>
          <a:prstGeom prst="rightArrow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Right Arrow 18"/>
          <p:cNvSpPr/>
          <p:nvPr/>
        </p:nvSpPr>
        <p:spPr>
          <a:xfrm rot="19741755">
            <a:off x="1785344" y="5274517"/>
            <a:ext cx="216024" cy="144016"/>
          </a:xfrm>
          <a:prstGeom prst="rightArrow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Right Arrow 19"/>
          <p:cNvSpPr/>
          <p:nvPr/>
        </p:nvSpPr>
        <p:spPr>
          <a:xfrm rot="13484113">
            <a:off x="3007222" y="5428383"/>
            <a:ext cx="216024" cy="144016"/>
          </a:xfrm>
          <a:prstGeom prst="rightArrow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4" name="Picture 13" descr="GarciaAlaniz etal_figure 4k-1.ti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938" y="692696"/>
            <a:ext cx="5135062" cy="3312368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07504" y="33209"/>
            <a:ext cx="914400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Rectangle 3"/>
          <p:cNvSpPr/>
          <p:nvPr/>
        </p:nvSpPr>
        <p:spPr>
          <a:xfrm>
            <a:off x="251520" y="188640"/>
            <a:ext cx="6840760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400" b="1" dirty="0">
                <a:ln w="1905"/>
                <a:solidFill>
                  <a:srgbClr val="8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Sistema Nacional de Monitoreo de la Biodiversidad</a:t>
            </a:r>
            <a:endParaRPr lang="es-ES_tradnl" sz="2400" dirty="0"/>
          </a:p>
          <a:p>
            <a:endParaRPr lang="es-ES_tradnl" dirty="0"/>
          </a:p>
          <a:p>
            <a:r>
              <a:rPr lang="es-ES_tradnl" b="1" dirty="0"/>
              <a:t>Repetitividad:</a:t>
            </a:r>
          </a:p>
          <a:p>
            <a:pPr marL="285750" indent="-285750">
              <a:buFont typeface="Wingdings" charset="2"/>
              <a:buChar char="ü"/>
            </a:pPr>
            <a:r>
              <a:rPr lang="es-ES_tradnl" dirty="0"/>
              <a:t>Espacial</a:t>
            </a:r>
            <a:r>
              <a:rPr lang="es-MX" dirty="0"/>
              <a:t> </a:t>
            </a:r>
          </a:p>
          <a:p>
            <a:pPr marL="285750" indent="-285750">
              <a:buFont typeface="Wingdings" charset="2"/>
              <a:buChar char="ü"/>
            </a:pPr>
            <a:r>
              <a:rPr lang="es-ES_tradnl" dirty="0"/>
              <a:t>Temporal </a:t>
            </a:r>
          </a:p>
          <a:p>
            <a:pPr marL="285750" indent="-285750">
              <a:buFont typeface="Wingdings" charset="2"/>
              <a:buChar char="ü"/>
            </a:pPr>
            <a:r>
              <a:rPr lang="es-ES_tradnl" dirty="0"/>
              <a:t>Metodológica</a:t>
            </a:r>
            <a:endParaRPr lang="es-MX" dirty="0"/>
          </a:p>
          <a:p>
            <a:pPr algn="ctr"/>
            <a:endParaRPr lang="es-ES_tradnl" b="1" dirty="0">
              <a:ln w="1905"/>
              <a:solidFill>
                <a:srgbClr val="8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r>
              <a:rPr lang="es-ES_tradnl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Esfuerzo en campo</a:t>
            </a:r>
          </a:p>
          <a:p>
            <a:pPr marL="285750" indent="-285750">
              <a:buFont typeface="Wingdings" charset="2"/>
              <a:buChar char="ü"/>
            </a:pPr>
            <a:r>
              <a:rPr lang="es-ES_tradnl" dirty="0"/>
              <a:t>2014 muestreo piloto</a:t>
            </a:r>
          </a:p>
          <a:p>
            <a:pPr marL="285750" indent="-285750">
              <a:buFont typeface="Wingdings" charset="2"/>
              <a:buChar char="ü"/>
            </a:pPr>
            <a:r>
              <a:rPr lang="es-ES_tradnl" dirty="0"/>
              <a:t>2015 y 2016 implementación</a:t>
            </a:r>
            <a:endParaRPr lang="es-MX" dirty="0"/>
          </a:p>
          <a:p>
            <a:endParaRPr lang="es-ES_tradnl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r>
              <a:rPr lang="es-ES_tradnl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Participan actualmente </a:t>
            </a:r>
          </a:p>
          <a:p>
            <a:endParaRPr lang="es-ES_tradnl" b="1" dirty="0">
              <a:ln w="1905"/>
              <a:solidFill>
                <a:srgbClr val="8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endParaRPr lang="es-ES_tradnl" b="1" dirty="0">
              <a:ln w="1905"/>
              <a:solidFill>
                <a:srgbClr val="8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912054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07504" y="1674673"/>
            <a:ext cx="2920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Sistema de Amplia Cobertura</a:t>
            </a:r>
          </a:p>
        </p:txBody>
      </p:sp>
      <p:pic>
        <p:nvPicPr>
          <p:cNvPr id="4" name="Picture 3" descr="Sin título:Users:nashieligarciaalaniz:Desktop:sacmod1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" t="2151" r="1942" b="6452"/>
          <a:stretch/>
        </p:blipFill>
        <p:spPr bwMode="auto">
          <a:xfrm>
            <a:off x="2987824" y="116632"/>
            <a:ext cx="5983679" cy="489654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6" name="Picture 5" descr="Conabio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518"/>
          <a:stretch/>
        </p:blipFill>
        <p:spPr>
          <a:xfrm>
            <a:off x="107504" y="3284984"/>
            <a:ext cx="1440160" cy="437497"/>
          </a:xfrm>
          <a:prstGeom prst="rect">
            <a:avLst/>
          </a:prstGeom>
        </p:spPr>
      </p:pic>
      <p:pic>
        <p:nvPicPr>
          <p:cNvPr id="8" name="Imagen 5" descr="Logo CONAFOR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4005064"/>
            <a:ext cx="1082842" cy="57263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732240" y="4509120"/>
            <a:ext cx="2088232" cy="5040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0" y="2348880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/>
              <a:buChar char="•"/>
            </a:pPr>
            <a:r>
              <a:rPr lang="es-ES" sz="1200" dirty="0"/>
              <a:t>Distribución de muestreo en todo el país. </a:t>
            </a:r>
          </a:p>
          <a:p>
            <a:pPr marL="171450" indent="-171450">
              <a:buFont typeface="Arial"/>
              <a:buChar char="•"/>
            </a:pPr>
            <a:r>
              <a:rPr lang="es-ES" sz="1200" dirty="0"/>
              <a:t>Con menor intensidad de muestreo</a:t>
            </a:r>
          </a:p>
        </p:txBody>
      </p:sp>
    </p:spTree>
    <p:extLst>
      <p:ext uri="{BB962C8B-B14F-4D97-AF65-F5344CB8AC3E}">
        <p14:creationId xmlns:p14="http://schemas.microsoft.com/office/powerpoint/2010/main" val="5844884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in título:Users:nashieligarciaalaniz:Desktop:sarmod01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" t="2868" r="1799" b="6272"/>
          <a:stretch/>
        </p:blipFill>
        <p:spPr bwMode="auto">
          <a:xfrm>
            <a:off x="3059832" y="188640"/>
            <a:ext cx="5904656" cy="482453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7504" y="1674673"/>
            <a:ext cx="2708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Sistema de Alta Resolución</a:t>
            </a:r>
          </a:p>
        </p:txBody>
      </p:sp>
      <p:pic>
        <p:nvPicPr>
          <p:cNvPr id="6" name="Picture 5" descr="Conabio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518"/>
          <a:stretch/>
        </p:blipFill>
        <p:spPr>
          <a:xfrm>
            <a:off x="107504" y="3284984"/>
            <a:ext cx="1440160" cy="43749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732240" y="4509120"/>
            <a:ext cx="2088232" cy="5040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0" y="2348880"/>
            <a:ext cx="3024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/>
              <a:buChar char="•"/>
            </a:pPr>
            <a:r>
              <a:rPr lang="es-ES" sz="1200" dirty="0"/>
              <a:t>Distribución de muestreo en Áreas Naturales Protegidas. </a:t>
            </a:r>
          </a:p>
          <a:p>
            <a:pPr marL="171450" indent="-171450">
              <a:buFont typeface="Arial"/>
              <a:buChar char="•"/>
            </a:pPr>
            <a:r>
              <a:rPr lang="es-ES" sz="1200" dirty="0"/>
              <a:t>Dos muestreos al año</a:t>
            </a:r>
          </a:p>
        </p:txBody>
      </p:sp>
      <p:pic>
        <p:nvPicPr>
          <p:cNvPr id="12" name="Imagen 8"/>
          <p:cNvPicPr/>
          <p:nvPr/>
        </p:nvPicPr>
        <p:blipFill>
          <a:blip r:embed="rId4"/>
          <a:stretch>
            <a:fillRect/>
          </a:stretch>
        </p:blipFill>
        <p:spPr>
          <a:xfrm>
            <a:off x="1403648" y="3933056"/>
            <a:ext cx="1224136" cy="57606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51520" y="4653136"/>
            <a:ext cx="10411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/>
              <a:t>Sociedad Civil </a:t>
            </a:r>
          </a:p>
        </p:txBody>
      </p:sp>
      <p:pic>
        <p:nvPicPr>
          <p:cNvPr id="3" name="Picture 2" descr="fmcn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941168"/>
            <a:ext cx="1368152" cy="428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71559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515</TotalTime>
  <Words>1246</Words>
  <Application>Microsoft Macintosh PowerPoint</Application>
  <PresentationFormat>On-screen Show (4:3)</PresentationFormat>
  <Paragraphs>250</Paragraphs>
  <Slides>31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Arial</vt:lpstr>
      <vt:lpstr>Calibri</vt:lpstr>
      <vt:lpstr>Candara</vt:lpstr>
      <vt:lpstr>Wingdings</vt:lpstr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Detección y clasificación de especies de murciélagos con base en sonido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Estimaciones de diversidad acústica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CONABIO</Company>
  <LinksUpToDate>false</LinksUpToDate>
  <SharedDoc>false</SharedDoc>
  <HyperlinksChanged>false</HyperlinksChanged>
  <AppVersion>16.0010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LRP</dc:creator>
  <cp:lastModifiedBy>Michael Schmidt</cp:lastModifiedBy>
  <cp:revision>543</cp:revision>
  <dcterms:created xsi:type="dcterms:W3CDTF">2013-04-01T23:48:07Z</dcterms:created>
  <dcterms:modified xsi:type="dcterms:W3CDTF">2018-03-07T23:49:00Z</dcterms:modified>
</cp:coreProperties>
</file>